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700" r:id="rId5"/>
    <p:sldMasterId id="2147483687" r:id="rId6"/>
    <p:sldMasterId id="2147483675" r:id="rId7"/>
  </p:sldMasterIdLst>
  <p:notesMasterIdLst>
    <p:notesMasterId r:id="rId37"/>
  </p:notesMasterIdLst>
  <p:sldIdLst>
    <p:sldId id="263" r:id="rId8"/>
    <p:sldId id="371" r:id="rId9"/>
    <p:sldId id="407" r:id="rId10"/>
    <p:sldId id="373" r:id="rId11"/>
    <p:sldId id="378" r:id="rId12"/>
    <p:sldId id="372" r:id="rId13"/>
    <p:sldId id="375" r:id="rId14"/>
    <p:sldId id="360" r:id="rId15"/>
    <p:sldId id="377" r:id="rId16"/>
    <p:sldId id="352" r:id="rId17"/>
    <p:sldId id="370" r:id="rId18"/>
    <p:sldId id="323" r:id="rId19"/>
    <p:sldId id="359" r:id="rId20"/>
    <p:sldId id="367" r:id="rId21"/>
    <p:sldId id="357" r:id="rId22"/>
    <p:sldId id="404" r:id="rId23"/>
    <p:sldId id="402" r:id="rId24"/>
    <p:sldId id="406" r:id="rId25"/>
    <p:sldId id="356" r:id="rId26"/>
    <p:sldId id="276" r:id="rId27"/>
    <p:sldId id="395" r:id="rId28"/>
    <p:sldId id="396" r:id="rId29"/>
    <p:sldId id="351" r:id="rId30"/>
    <p:sldId id="344" r:id="rId31"/>
    <p:sldId id="394" r:id="rId32"/>
    <p:sldId id="358" r:id="rId33"/>
    <p:sldId id="408" r:id="rId34"/>
    <p:sldId id="353" r:id="rId35"/>
    <p:sldId id="283" r:id="rId36"/>
  </p:sldIdLst>
  <p:sldSz cx="12192000" cy="6858000"/>
  <p:notesSz cx="6858000" cy="9144000"/>
  <p:defaultTextStyle>
    <a:defPPr>
      <a:defRPr lang="en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CC66"/>
    <a:srgbClr val="FFBB14"/>
    <a:srgbClr val="082044"/>
    <a:srgbClr val="0415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D8EE57-1492-091B-CDCA-1C5D9C9DA31D}" v="4" dt="2023-10-23T08:57:07.338"/>
    <p1510:client id="{E40B3986-4197-33DF-629E-36537A6E4A8F}" v="225" dt="2023-10-23T10:45:49.8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Medium Style 3 –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Medium Style 3 –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42"/>
    <p:restoredTop sz="94488" autoAdjust="0"/>
  </p:normalViewPr>
  <p:slideViewPr>
    <p:cSldViewPr snapToGrid="0">
      <p:cViewPr varScale="1">
        <p:scale>
          <a:sx n="90" d="100"/>
          <a:sy n="90" d="100"/>
        </p:scale>
        <p:origin x="3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viewProps" Target="viewProps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microsoft.com/office/2015/10/relationships/revisionInfo" Target="revisionInfo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lt-LT" sz="140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Mokinių 4K tikslų įgyvendinimas (N=128)</a:t>
            </a:r>
            <a:endParaRPr lang="en-US" sz="14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6985355763113877"/>
          <c:y val="5.94335788671577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4346702869394602E-2"/>
          <c:y val="0.1992238399528409"/>
          <c:w val="0.87749152323701474"/>
          <c:h val="0.5053754974176615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F99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0379269680450783E-2"/>
                  <c:y val="3.333190997546130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dk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C4E1C3A0-9F2A-4236-BA01-3B92D1A64010}" type="VALUE">
                      <a:rPr lang="en-US" sz="1200"/>
                      <a:pPr>
                        <a:defRPr sz="1400" b="1"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[VALUE]</a:t>
                    </a:fld>
                    <a:r>
                      <a:rPr lang="en-US" sz="1200"/>
                      <a:t> mokiniai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458541450204252"/>
                      <c:h val="9.3352747787969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988-402A-9C2B-87F4ECD803C4}"/>
                </c:ext>
              </c:extLst>
            </c:dLbl>
            <c:dLbl>
              <c:idx val="1"/>
              <c:layout>
                <c:manualLayout>
                  <c:x val="-1.3248542660307366E-2"/>
                  <c:y val="9.7752117325540493E-3"/>
                </c:manualLayout>
              </c:layout>
              <c:tx>
                <c:rich>
                  <a:bodyPr/>
                  <a:lstStyle/>
                  <a:p>
                    <a:fld id="{DDD82FB4-4469-435E-8E58-1C4F6A716110}" type="VALUE">
                      <a:rPr lang="en-US" sz="1200"/>
                      <a:pPr/>
                      <a:t>[VALUE]</a:t>
                    </a:fld>
                    <a:r>
                      <a:rPr lang="en-US" sz="1200"/>
                      <a:t> mokiniai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988-402A-9C2B-87F4ECD803C4}"/>
                </c:ext>
              </c:extLst>
            </c:dLbl>
            <c:dLbl>
              <c:idx val="2"/>
              <c:layout>
                <c:manualLayout>
                  <c:x val="4.3476864343006073E-4"/>
                  <c:y val="1.3390239181056815E-2"/>
                </c:manualLayout>
              </c:layout>
              <c:tx>
                <c:rich>
                  <a:bodyPr/>
                  <a:lstStyle/>
                  <a:p>
                    <a:fld id="{ECB3CAB8-641B-4B76-AE00-2B3953843268}" type="VALUE">
                      <a:rPr lang="lt-LT" sz="1200"/>
                      <a:pPr/>
                      <a:t>[VALUE]</a:t>
                    </a:fld>
                    <a:r>
                      <a:rPr lang="lt-LT" sz="1200"/>
                      <a:t> mokinių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114614705419887"/>
                      <c:h val="9.335288367546429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988-402A-9C2B-87F4ECD80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Sheet1!$N$4:$N$6</c:f>
              <c:strCache>
                <c:ptCount val="3"/>
                <c:pt idx="0">
                  <c:v>Pavyko</c:v>
                </c:pt>
                <c:pt idx="1">
                  <c:v>Iš dalies</c:v>
                </c:pt>
                <c:pt idx="2">
                  <c:v>Nepavyko</c:v>
                </c:pt>
              </c:strCache>
            </c:strRef>
          </c:cat>
          <c:val>
            <c:numRef>
              <c:f>Sheet1!$O$4:$O$6</c:f>
              <c:numCache>
                <c:formatCode>General</c:formatCode>
                <c:ptCount val="3"/>
                <c:pt idx="0">
                  <c:v>95</c:v>
                </c:pt>
                <c:pt idx="1">
                  <c:v>4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988-402A-9C2B-87F4ECD803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7"/>
        <c:overlap val="-43"/>
        <c:axId val="1209507455"/>
        <c:axId val="1209504575"/>
      </c:barChart>
      <c:catAx>
        <c:axId val="120950745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09504575"/>
        <c:crosses val="autoZero"/>
        <c:auto val="1"/>
        <c:lblAlgn val="ctr"/>
        <c:lblOffset val="100"/>
        <c:noMultiLvlLbl val="0"/>
      </c:catAx>
      <c:valAx>
        <c:axId val="12095045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09507455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0.81274</cdr:y>
    </cdr:from>
    <cdr:to>
      <cdr:x>0.95827</cdr:x>
      <cdr:y>0.98048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id="{49904D13-E08D-58E7-3BB5-B11CC4D85B02}"/>
            </a:ext>
          </a:extLst>
        </cdr:cNvPr>
        <cdr:cNvSpPr/>
      </cdr:nvSpPr>
      <cdr:spPr>
        <a:xfrm xmlns:a="http://schemas.openxmlformats.org/drawingml/2006/main">
          <a:off x="-838201" y="3275851"/>
          <a:ext cx="5038372" cy="676103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lt-LT" sz="1200" i="1" dirty="0">
              <a:latin typeface="Arial" panose="020B0604020202020204" pitchFamily="34" charset="0"/>
              <a:cs typeface="Arial" panose="020B0604020202020204" pitchFamily="34" charset="0"/>
            </a:rPr>
            <a:t>Duomenų šaltinis: I-</a:t>
          </a:r>
          <a:r>
            <a:rPr lang="lt-LT" sz="1200" i="1" dirty="0" err="1">
              <a:latin typeface="Arial" panose="020B0604020202020204" pitchFamily="34" charset="0"/>
              <a:cs typeface="Arial" panose="020B0604020202020204" pitchFamily="34" charset="0"/>
            </a:rPr>
            <a:t>ajame</a:t>
          </a:r>
          <a:r>
            <a:rPr lang="lt-LT" sz="1200" i="1" dirty="0">
              <a:latin typeface="Arial" panose="020B0604020202020204" pitchFamily="34" charset="0"/>
              <a:cs typeface="Arial" panose="020B0604020202020204" pitchFamily="34" charset="0"/>
            </a:rPr>
            <a:t> 4K modelio išbandymo su SUP/SEK mokiniais etape dalyvavusių profesinio mokymo įstaigų švietimo pagalbos specialistų apklausa (LINEŠA, 2026)</a:t>
          </a:r>
          <a:endParaRPr lang="en-US" sz="1200" i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36952E-5090-D548-B09D-43489AAA4680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929B8A-ACAF-5847-AC6D-643F66BEECA7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157223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B9855-E2F2-45B5-81F8-8F66BD12309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109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29B8A-ACAF-5847-AC6D-643F66BEECA7}" type="slidenum">
              <a:rPr lang="en-LT" smtClean="0"/>
              <a:t>28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129284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8ADD6-210E-3930-3EEE-3502F9AD9F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86742" y="1146630"/>
            <a:ext cx="6110515" cy="242411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Roboto Lt" pitchFamily="2" charset="0"/>
                <a:ea typeface="Roboto Lt" pitchFamily="2" charset="0"/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  <a:endParaRPr lang="en-LT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F3BC84-83CD-3250-BB3D-B893582D69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86742" y="3747136"/>
            <a:ext cx="6110515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Roboto Lt" pitchFamily="2" charset="0"/>
                <a:ea typeface="Roboto L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LT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96C3B-A8AC-3424-0979-D55805188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46C80-8962-8C49-A999-6CBFCD24DD78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9E03F-83CB-8914-AA0E-0B2FD4B4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54362-960B-7ABC-0CB8-875F3EFC1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2065-5580-AF4A-A88E-21CE26DA4D22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339537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5A8DDE6-C567-FC96-EE03-5D259D3B49C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4832" y="1566863"/>
            <a:ext cx="2962275" cy="3962400"/>
          </a:xfrm>
          <a:prstGeom prst="roundRect">
            <a:avLst/>
          </a:prstGeom>
        </p:spPr>
        <p:txBody>
          <a:bodyPr/>
          <a:lstStyle/>
          <a:p>
            <a:endParaRPr lang="en-LT"/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1592D862-33DA-6677-5C25-CF86EE68736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474028" y="1566863"/>
            <a:ext cx="2962275" cy="3962400"/>
          </a:xfrm>
          <a:prstGeom prst="roundRect">
            <a:avLst/>
          </a:prstGeom>
        </p:spPr>
        <p:txBody>
          <a:bodyPr/>
          <a:lstStyle/>
          <a:p>
            <a:endParaRPr lang="en-LT"/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17276E29-3959-681B-6048-764F67F38FF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989960" y="1566863"/>
            <a:ext cx="2962275" cy="3962400"/>
          </a:xfrm>
          <a:prstGeom prst="roundRect">
            <a:avLst/>
          </a:prstGeom>
        </p:spPr>
        <p:txBody>
          <a:bodyPr/>
          <a:lstStyle/>
          <a:p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095845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E4EDD5-CDB6-5BFE-C3DB-823194DE1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46C80-8962-8C49-A999-6CBFCD24DD78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397680-8A8D-5D59-38BF-ABBD6D507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E97732-5A4C-AF99-D19F-A553A864C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2065-5580-AF4A-A88E-21CE26DA4D22}" type="slidenum">
              <a:rPr lang="en-LT" smtClean="0"/>
              <a:t>‹#›</a:t>
            </a:fld>
            <a:endParaRPr lang="en-LT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C12908-E031-1CB4-A36F-1DF98618B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Roboto Lt" pitchFamily="2" charset="0"/>
                <a:ea typeface="Roboto Lt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LT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5EBFB44-5E55-DCA7-5B59-2FB94B41F7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0799" y="2235200"/>
            <a:ext cx="4953001" cy="3479800"/>
          </a:xfrm>
          <a:prstGeom prst="roundRect">
            <a:avLst/>
          </a:prstGeom>
          <a:noFill/>
        </p:spPr>
        <p:txBody>
          <a:bodyPr/>
          <a:lstStyle>
            <a:lvl1pPr>
              <a:defRPr>
                <a:solidFill>
                  <a:schemeClr val="bg1"/>
                </a:solidFill>
                <a:latin typeface="Roboto Lt" pitchFamily="2" charset="0"/>
                <a:ea typeface="Roboto Lt" pitchFamily="2" charset="0"/>
              </a:defRPr>
            </a:lvl1pPr>
          </a:lstStyle>
          <a:p>
            <a:endParaRPr lang="en-LT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7989CEF-719A-2449-593D-2F3B6F4EB3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1" y="2235200"/>
            <a:ext cx="4787900" cy="347980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Roboto Th" pitchFamily="2" charset="0"/>
                <a:ea typeface="Roboto Th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0185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00839-8805-6A1C-F034-AB6D7FA0C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Roboto Lt" pitchFamily="2" charset="0"/>
                <a:ea typeface="Roboto Lt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L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A9DC4-4742-756E-0934-5A165EA41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Roboto Lt" pitchFamily="2" charset="0"/>
                <a:ea typeface="Roboto Lt" pitchFamily="2" charset="0"/>
              </a:defRPr>
            </a:lvl1pPr>
            <a:lvl2pPr>
              <a:defRPr>
                <a:solidFill>
                  <a:schemeClr val="bg1"/>
                </a:solidFill>
                <a:latin typeface="Roboto Lt" pitchFamily="2" charset="0"/>
                <a:ea typeface="Roboto Lt" pitchFamily="2" charset="0"/>
              </a:defRPr>
            </a:lvl2pPr>
            <a:lvl3pPr>
              <a:defRPr>
                <a:solidFill>
                  <a:schemeClr val="bg1"/>
                </a:solidFill>
                <a:latin typeface="Roboto Lt" pitchFamily="2" charset="0"/>
                <a:ea typeface="Roboto Lt" pitchFamily="2" charset="0"/>
              </a:defRPr>
            </a:lvl3pPr>
            <a:lvl4pPr>
              <a:defRPr>
                <a:solidFill>
                  <a:schemeClr val="bg1"/>
                </a:solidFill>
                <a:latin typeface="Roboto Lt" pitchFamily="2" charset="0"/>
                <a:ea typeface="Roboto Lt" pitchFamily="2" charset="0"/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LT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74A20B-8AE3-5755-BAC6-CC9733D78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46C80-8962-8C49-A999-6CBFCD24DD78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4F25B-A2EE-7604-C208-05371B2FD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A665C-DCC6-27D4-35E6-C05CA5525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2065-5580-AF4A-A88E-21CE26DA4D22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135695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8ADD6-210E-3930-3EEE-3502F9AD9F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F3BC84-83CD-3250-BB3D-B893582D69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96C3B-A8AC-3424-0979-D55805188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46C80-8962-8C49-A999-6CBFCD24DD78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9E03F-83CB-8914-AA0E-0B2FD4B4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54362-960B-7ABC-0CB8-875F3EFC1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2065-5580-AF4A-A88E-21CE26DA4D22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703149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323EE-861F-EB19-B2FF-6F9D9691C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96201-6EA7-BE8E-9EDC-620FB32583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B3D91C-DCEB-5ED7-B499-F9CF637A9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46C80-8962-8C49-A999-6CBFCD24DD78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BF1238-0802-49EC-B5FD-AC9CF39DC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AE3194-AE8C-4439-8EB6-D31CEFA35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2065-5580-AF4A-A88E-21CE26DA4D22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1047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8F87E-C878-D9C9-8CB9-7D010B6A2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181600" cy="1325563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Roboto Lt" pitchFamily="2" charset="0"/>
                <a:ea typeface="Roboto Lt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LT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5CFD39-CBAF-87B3-D140-438A8D6D7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46C80-8962-8C49-A999-6CBFCD24DD78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052E0E-2753-CEFC-F5C1-970268625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9357B0-1493-0574-264C-ABD2586C5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2065-5580-AF4A-A88E-21CE26DA4D22}" type="slidenum">
              <a:rPr lang="en-LT" smtClean="0"/>
              <a:t>‹#›</a:t>
            </a:fld>
            <a:endParaRPr lang="en-LT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BFBC934-430E-7431-E352-99079D3BD9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857375"/>
            <a:ext cx="5181600" cy="41227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  <a:latin typeface="Roboto Th" pitchFamily="2" charset="0"/>
                <a:ea typeface="Roboto Th" pitchFamily="2" charset="0"/>
              </a:defRPr>
            </a:lvl1pPr>
          </a:lstStyle>
          <a:p>
            <a:pPr lvl="0"/>
            <a:endParaRPr lang="en-LT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C33D638-CCC3-4199-4AE0-C4F13F220C0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48500" y="365125"/>
            <a:ext cx="4343400" cy="5614988"/>
          </a:xfrm>
          <a:prstGeom prst="round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Roboto Lt" pitchFamily="2" charset="0"/>
                <a:ea typeface="Roboto Lt" pitchFamily="2" charset="0"/>
              </a:defRPr>
            </a:lvl1pPr>
          </a:lstStyle>
          <a:p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1686675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CD792-C212-32E7-440A-CC78B79F6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107A71-092C-2D68-A12C-632FD0B4B5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6A1DC1-A9C9-4922-D4D5-377A231E6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8DA050-C5CF-2450-6A5F-9ECC29B8E1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8CE237-AAE6-3F21-C874-88D9E5A22C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D83F78-09F4-7E1B-10DB-B5FAD9417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46C80-8962-8C49-A999-6CBFCD24DD78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35BFB8-E4C1-357A-DAC4-AAEF92126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628A81-D023-6DC9-E6A2-64CC627C8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2065-5580-AF4A-A88E-21CE26DA4D22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788919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E4EDD5-CDB6-5BFE-C3DB-823194DE1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46C80-8962-8C49-A999-6CBFCD24DD78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397680-8A8D-5D59-38BF-ABBD6D507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E97732-5A4C-AF99-D19F-A553A864C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2065-5580-AF4A-A88E-21CE26DA4D22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92602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E00D7-5FAA-B192-9526-BD05A689E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 Lt" pitchFamily="2" charset="0"/>
                <a:ea typeface="Roboto Lt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LT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96EF60-9E14-E4E9-9D70-AED022522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46C80-8962-8C49-A999-6CBFCD24DD78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72200A-9CF3-1F66-B827-B4F99D534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F3B52D-35D7-D552-EEA3-1B260AE27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2065-5580-AF4A-A88E-21CE26DA4D22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668055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5904B-7220-0924-E019-D8E678CA6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D605A-D99B-7CA2-DEEC-47B8D74C6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C76480-3D6D-6514-FBAF-529CFC8F22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DED301-FA7C-D20D-99CF-68A58DF87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46C80-8962-8C49-A999-6CBFCD24DD78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75EE33-6096-33A0-EE30-2B1F4EABA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A81560-5E17-F700-8F9D-03A02557A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2065-5580-AF4A-A88E-21CE26DA4D22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124645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78AA1-C1DC-3EC8-A3D5-3F0A1BE5D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558BA7-0CB9-DC07-888C-CA62577515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F43DDC-2756-0A46-89F9-3E9522F24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63DD03-3825-7C1D-0A79-7D8032AF2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46C80-8962-8C49-A999-6CBFCD24DD78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249861-C538-E8F0-556C-2DA289651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05F16B-4C38-3252-1752-301F052A2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2065-5580-AF4A-A88E-21CE26DA4D22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396942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5B087-FE00-E0F3-1DF5-014142EF3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bg1"/>
                </a:solidFill>
                <a:latin typeface="Roboto Lt" pitchFamily="2" charset="0"/>
                <a:ea typeface="Roboto Lt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LT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536181-3ED8-A9AD-BCDD-F08830943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46C80-8962-8C49-A999-6CBFCD24DD78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351044-6F1F-F7D2-7A07-4141F6718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49964D-C62B-DC4C-4141-42608BFF0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2065-5580-AF4A-A88E-21CE26DA4D22}" type="slidenum">
              <a:rPr lang="en-LT" smtClean="0"/>
              <a:t>‹#›</a:t>
            </a:fld>
            <a:endParaRPr lang="en-LT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C6E3ADF-5AE0-CDF4-6863-0055908CD3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2032000"/>
            <a:ext cx="5080000" cy="354330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Roboto Lt" pitchFamily="2" charset="0"/>
                <a:ea typeface="Roboto Lt" pitchFamily="2" charset="0"/>
              </a:defRPr>
            </a:lvl1pPr>
            <a:lvl2pPr>
              <a:defRPr>
                <a:solidFill>
                  <a:schemeClr val="bg1"/>
                </a:solidFill>
                <a:latin typeface="Roboto Lt" pitchFamily="2" charset="0"/>
                <a:ea typeface="Roboto Lt" pitchFamily="2" charset="0"/>
              </a:defRPr>
            </a:lvl2pPr>
            <a:lvl3pPr>
              <a:defRPr>
                <a:solidFill>
                  <a:schemeClr val="bg1"/>
                </a:solidFill>
                <a:latin typeface="Roboto Lt" pitchFamily="2" charset="0"/>
                <a:ea typeface="Roboto Lt" pitchFamily="2" charset="0"/>
              </a:defRPr>
            </a:lvl3pPr>
            <a:lvl4pPr>
              <a:defRPr>
                <a:solidFill>
                  <a:schemeClr val="bg1"/>
                </a:solidFill>
                <a:latin typeface="Roboto Lt" pitchFamily="2" charset="0"/>
                <a:ea typeface="Roboto Lt" pitchFamily="2" charset="0"/>
              </a:defRPr>
            </a:lvl4pPr>
            <a:lvl5pPr>
              <a:defRPr>
                <a:solidFill>
                  <a:schemeClr val="bg1"/>
                </a:solidFill>
                <a:latin typeface="Roboto Lt" pitchFamily="2" charset="0"/>
                <a:ea typeface="Roboto Lt" pitchFamily="2" charset="0"/>
              </a:defRPr>
            </a:lvl5pPr>
          </a:lstStyle>
          <a:p>
            <a:pPr lvl="0"/>
            <a:endParaRPr lang="en-GB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9AFC3F5-1799-C25C-2BD9-F598DB571F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38900" y="2032000"/>
            <a:ext cx="4914900" cy="354330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Roboto Lt" pitchFamily="2" charset="0"/>
                <a:ea typeface="Roboto Lt" pitchFamily="2" charset="0"/>
              </a:defRPr>
            </a:lvl1pPr>
            <a:lvl2pPr>
              <a:defRPr>
                <a:solidFill>
                  <a:schemeClr val="bg1"/>
                </a:solidFill>
                <a:latin typeface="Roboto Lt" pitchFamily="2" charset="0"/>
                <a:ea typeface="Roboto Lt" pitchFamily="2" charset="0"/>
              </a:defRPr>
            </a:lvl2pPr>
            <a:lvl3pPr>
              <a:defRPr>
                <a:solidFill>
                  <a:schemeClr val="bg1"/>
                </a:solidFill>
                <a:latin typeface="Roboto Lt" pitchFamily="2" charset="0"/>
                <a:ea typeface="Roboto Lt" pitchFamily="2" charset="0"/>
              </a:defRPr>
            </a:lvl3pPr>
            <a:lvl4pPr>
              <a:defRPr>
                <a:solidFill>
                  <a:schemeClr val="bg1"/>
                </a:solidFill>
                <a:latin typeface="Roboto Lt" pitchFamily="2" charset="0"/>
                <a:ea typeface="Roboto Lt" pitchFamily="2" charset="0"/>
              </a:defRPr>
            </a:lvl4pPr>
            <a:lvl5pPr>
              <a:defRPr>
                <a:solidFill>
                  <a:schemeClr val="bg1"/>
                </a:solidFill>
                <a:latin typeface="Roboto Lt" pitchFamily="2" charset="0"/>
                <a:ea typeface="Roboto Lt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75831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DD680-AE0E-8443-F5BB-98E83BDD0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42ED1D-632B-E284-DA13-AD2AD220B0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1B27DF-6C89-9F31-501D-4B6E715C6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46C80-8962-8C49-A999-6CBFCD24DD78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AE923-2195-6AFF-296C-D94F902AB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B9DEE-0F45-9626-0BDB-6124F0CBD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2065-5580-AF4A-A88E-21CE26DA4D22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3469119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985F93-1BFC-A527-BA52-6ED44AE483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3BBD9D-8185-21F4-3D1D-8A8CF22649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F46542-C0B7-9BE7-AF85-71513A538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46C80-8962-8C49-A999-6CBFCD24DD78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B7F8F-1D50-F711-E1D9-7962C8FC5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2EAE1F-9FD3-6B0C-BB70-A478A9712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2065-5580-AF4A-A88E-21CE26DA4D22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5169353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43ADF-0393-7317-1F29-5A4411909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BF7789-798D-3CD8-6716-F652F84FB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8000A9-B4C2-64BA-BD42-B8066701C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C110A-11F8-A94E-B080-849F828F3D66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ADD031-B1D4-D3EC-9A63-DDECCC429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1F680-7003-5DE3-9555-F254A21CC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A8A9B-28DD-E64E-82D5-FE92891E9510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562426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CCC5E-F38E-5251-2682-19A417254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44B46-5FE2-59F4-CE91-7C83113CE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313CB8-B999-B2B8-879E-F12980217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C110A-11F8-A94E-B080-849F828F3D66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D8CF82-26DB-DAEF-16C3-82213C77F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94266-0C81-4D65-65AA-CE0104A74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A8A9B-28DD-E64E-82D5-FE92891E9510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40340489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18B8C-0B14-4DA5-9A95-656717C4A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A28070-EC58-7CF6-BA48-BFAF656D2F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FA451-3817-33DA-0622-5618BD91D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C110A-11F8-A94E-B080-849F828F3D66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DD4D2-9C88-D92D-A95C-FDF692E3D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A325BF-5BB4-296F-3A0F-45BA7EA65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A8A9B-28DD-E64E-82D5-FE92891E9510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8320881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C34B6-E171-7A38-594B-3974B6D46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4216F-19CF-90A3-7981-72986B31DB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E93C8F-F82D-3744-F723-A090CCBE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11766B-A87A-3754-4010-A2618B790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C110A-11F8-A94E-B080-849F828F3D66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72DB4E-2BC7-EA23-F579-7E2A00C1B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F74388-DC40-E83F-D607-4D525ADB8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A8A9B-28DD-E64E-82D5-FE92891E9510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9457637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00983-89CE-73E6-E726-9FEA71F3C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276A29-5280-62F0-58B8-B8D5602AF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CA65A5-2AB6-AA64-EF1C-97BC4F3BFB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65A2EE-25BE-587E-AB11-1ED7BEDA87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D6A51A-B9C9-5F3F-2394-F0F1E646E0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C2AECA-A0EB-2961-8C14-73771BC97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C110A-11F8-A94E-B080-849F828F3D66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62FBF8-5970-9A45-8D20-12F56CC28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4285E5-0C7E-6B74-28C0-1232E1ADC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A8A9B-28DD-E64E-82D5-FE92891E9510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9152053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9ECCF-2712-3C3D-7235-C051BDB36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4C78B2-1465-9E18-BD7F-AB9BEEBA7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C110A-11F8-A94E-B080-849F828F3D66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73D319-0475-DB39-2EF3-67757C772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DCCD9C-D277-D52D-7A57-5FF2C93DA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A8A9B-28DD-E64E-82D5-FE92891E9510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7263763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D46987-E48E-88E6-A0F4-68673679E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C110A-11F8-A94E-B080-849F828F3D66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8D98EE-5467-3F69-E2E2-1D36098E1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6D2103-4B78-916F-D553-CA5D6BFDF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A8A9B-28DD-E64E-82D5-FE92891E9510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9252241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81D67-B7D9-67B3-41EE-B5EB2957E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D2A55-A76C-B572-F49B-B71BAA2E1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A9FA55-12CD-5CA8-D587-8CC055AAAD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853CF-3E9D-0371-8A3E-1B6E00AF2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C110A-11F8-A94E-B080-849F828F3D66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FEEB-3729-48D3-522D-60D109C0F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093EF0-8B50-DB1C-AFC7-BC5B9A5E3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A8A9B-28DD-E64E-82D5-FE92891E9510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8767632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6DA90-6CEB-AF9D-73DE-00B9AA509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B6A3FB-2BC2-FD66-9CAD-EFB438A08C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7C24DF-9736-F34C-0C92-5F5D13DDF9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C67734-88A5-0E06-009E-16EC66AD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C110A-11F8-A94E-B080-849F828F3D66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736A2F-9D56-C72E-175F-929AB3DD4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F69223-EF68-85BF-C5CB-7AAFE314D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A8A9B-28DD-E64E-82D5-FE92891E9510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6744531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564F9-B264-F242-1472-862059ACF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58E197-2359-F21C-6C9E-F4748AEE37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2CADA4-5CBA-8E0E-D9C5-6F0376AF2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C110A-11F8-A94E-B080-849F828F3D66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B1AA6-242A-B98A-1830-1D8F43AAA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92D1A9-5BC9-71A0-7E75-910CF4D91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A8A9B-28DD-E64E-82D5-FE92891E9510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25939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423246-05A5-C04B-26B3-03E08A58B9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99D3B6-3B9E-1F46-99E7-A0CAB95DF3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6AD131-8E83-30C3-0BC2-CFB9F3A4D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C110A-11F8-A94E-B080-849F828F3D66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638D5B-F4CA-99A5-0CCB-62E2734DA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79768-0597-CF6A-6634-E4C8B9A51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A8A9B-28DD-E64E-82D5-FE92891E9510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0273038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B48E2-1896-CFB5-6E2D-1AF4DF880B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450D3B-DB79-7015-889E-C118C3A548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530E8F-A8A4-58CC-E3D2-960A11BF0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244C-0C18-3E4B-B540-8CBF368B891F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2279E-6A3E-2A0B-B280-5DD0044B0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1202F7-5589-06FE-5AFF-9785D5D6E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9B59-3607-7943-A33B-3B6D8C71AF4F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0164601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DF32A-339A-C0CC-3F97-A9B5E9915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978322-58F7-9165-D9FD-576DCFCEC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0C7511-6837-6C52-0DCD-AA10F886D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244C-0C18-3E4B-B540-8CBF368B891F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1ECE2D-1589-A607-4BE7-31F3F75F0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E1154-A5B3-0470-537D-4BC3A03CD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9B59-3607-7943-A33B-3B6D8C71AF4F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765838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9203-06C5-C986-AD47-F93A99FA9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B0AF25-5AE9-E6DC-8B8E-78DD3222CF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9801C-292E-0F44-0BA0-3700B20C8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244C-0C18-3E4B-B540-8CBF368B891F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DA7BC7-F222-D526-6BF7-AF4A08954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8F18D9-AB1E-E785-B3AD-35A193780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9B59-3607-7943-A33B-3B6D8C71AF4F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4559851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C1FB6-5434-2451-9406-0654C87EC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55F83-DB9E-92A2-20CA-86B219EDF7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DC1CB3-E4FA-406B-2077-7724B50DDB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654621-752E-F76C-F95F-45E3FB362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244C-0C18-3E4B-B540-8CBF368B891F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885687-D826-7F27-17D0-20492451F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958499-30F1-2D00-CBCC-8347DB2DA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9B59-3607-7943-A33B-3B6D8C71AF4F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7477949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3C880-7F47-7C17-F591-FB408DD6F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CFF24F-A295-1943-1E68-4C88FA7A46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B5AEC4-D316-7A49-2941-61CB2509A2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AE2EC6-B945-C3B6-2CBF-EC1C498E9B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CD7D10-C8E7-E68A-7C16-8CEBBFAA7E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AABD10-B761-07D4-F63D-AA17887B1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244C-0C18-3E4B-B540-8CBF368B891F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87E40A-54BA-F540-D597-10D4C6AC1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CB8529-97BE-1ECE-6E73-FF9C2A4B9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9B59-3607-7943-A33B-3B6D8C71AF4F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3534683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A8EF0-1F3F-BAE4-DDD4-061D6C6AF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04AD00-3E65-593F-2A7F-80463A9F1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244C-0C18-3E4B-B540-8CBF368B891F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11D742-E3F1-68D2-C198-C88E733D6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7E12BB-4AAA-2172-04F3-6C083900E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9B59-3607-7943-A33B-3B6D8C71AF4F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3393159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28AC84-9C9C-061E-C35C-D96D73B4F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244C-0C18-3E4B-B540-8CBF368B891F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26E06A-CA13-27D0-4F90-EA3F165AB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C80CA0-EC35-C456-F6C0-F926E674B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9B59-3607-7943-A33B-3B6D8C71AF4F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1970358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ADDD3-EC8A-D061-B526-5E0EC6DDC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6837B-F448-CEA8-494D-A2487E6DC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E390C9-6248-202B-24A3-0DFD8BB982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EBDDF-B5B4-A778-9509-F829CB876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244C-0C18-3E4B-B540-8CBF368B891F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88D032-301F-7058-1E63-09852201D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2BFF41-04C2-FAB3-344C-A1DB56327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9B59-3607-7943-A33B-3B6D8C71AF4F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2631941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42BE5-5F54-AFDC-6151-291C928D4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139395-418E-C8C2-6182-779004622E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037A90-674C-111C-74A4-41CADCF61D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FEFFF2-81C6-B6E8-8B20-3C2DE3278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244C-0C18-3E4B-B540-8CBF368B891F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188343-9508-4C32-C027-33B201DCE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35E836-5415-09FE-EE73-55A595F6B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9B59-3607-7943-A33B-3B6D8C71AF4F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6289272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E0F21-91DF-0FF8-7307-97644899F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FF0E25-59F2-EBF8-8687-1851E31445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A6C82C-21C9-D7EC-BFA5-55535EFBF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244C-0C18-3E4B-B540-8CBF368B891F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C3960-BBA9-ACE2-109D-25D8CE758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D14689-8B11-30EB-1A75-D4BDAEFF6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9B59-3607-7943-A33B-3B6D8C71AF4F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5928444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4F6FEE-0C4C-3C6D-3BB6-3960196454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51592B-22A9-D7F6-9AEA-49CF8847E6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8A91C7-ADD6-4332-9F58-8B97ECF57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244C-0C18-3E4B-B540-8CBF368B891F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5B220A-F109-7136-DE72-2A24E29CE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3137B1-8603-39FE-E494-427EE2EE3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9B59-3607-7943-A33B-3B6D8C71AF4F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6822196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919D43-429D-62E8-FBD3-516A5CA80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244C-0C18-3E4B-B540-8CBF368B891F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FE6B09-43FB-39F2-4431-901553757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E501B6-B4E8-E0E0-C103-ADC2CB098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9B59-3607-7943-A33B-3B6D8C71AF4F}" type="slidenum">
              <a:rPr lang="en-LT" smtClean="0"/>
              <a:t>‹#›</a:t>
            </a:fld>
            <a:endParaRPr lang="en-LT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18EE474-23DE-5797-0363-F8738DA918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3113" y="776288"/>
            <a:ext cx="3265487" cy="4048125"/>
          </a:xfrm>
        </p:spPr>
        <p:txBody>
          <a:bodyPr/>
          <a:lstStyle/>
          <a:p>
            <a:endParaRPr lang="en-LT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41B426F2-790F-25AE-290A-6565926AD02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474256" y="776288"/>
            <a:ext cx="3265487" cy="4048125"/>
          </a:xfrm>
        </p:spPr>
        <p:txBody>
          <a:bodyPr/>
          <a:lstStyle/>
          <a:p>
            <a:endParaRPr lang="en-LT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8F4344FB-C67B-1F18-7D85-02ED51070C0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88313" y="776288"/>
            <a:ext cx="3265487" cy="4048125"/>
          </a:xfrm>
        </p:spPr>
        <p:txBody>
          <a:bodyPr/>
          <a:lstStyle/>
          <a:p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4648447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A7B8F-A2A4-E397-1385-B804B15E62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35D897-156D-F109-2585-E5A90991A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49976-199F-8E75-DB6E-F31E7E8FB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3B31-4B83-5C4F-BB1B-48473FBDF58E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77ED56-9155-DD51-215E-1F60D46CE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96457-AA65-AAAD-4F30-FA56E91D3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3CF1D-61E9-414D-82ED-E6132C2AB633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4570616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03217-F6F8-F65B-183D-DF0989BEE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F34D8-8B03-00D3-A971-E2076BC5C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DFC97D-7BB0-133B-7E06-C76E38814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3B31-4B83-5C4F-BB1B-48473FBDF58E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99B4E-469A-CBBB-3772-1E21415C8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BE9DA-7EE9-D7B7-0B7B-788F813CC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3CF1D-61E9-414D-82ED-E6132C2AB633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430105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861C7-51E2-8C4D-534D-BF6397659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139F06-DC11-D1DA-2021-F6B9BC8BB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D484C3-8C48-91F1-5082-B8C2A269F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3B31-4B83-5C4F-BB1B-48473FBDF58E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818A5-B631-2184-9AED-0EBB5A615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DD7381-3425-BFBE-370F-6FB5DA24B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3CF1D-61E9-414D-82ED-E6132C2AB633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08771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99486-11B1-88A9-9954-55693E3BE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3CBC6-DAA5-B7A5-7230-8EBEC39004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53DD3C-137C-D563-003B-C97629AC0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4178CB-A13C-2315-432D-307C7BB9B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3B31-4B83-5C4F-BB1B-48473FBDF58E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A27513-735E-BB45-2A28-CB4C793B1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1DB142-D29C-0A96-F850-D733C14CD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3CF1D-61E9-414D-82ED-E6132C2AB633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0691294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07156-683F-368C-F4CF-39D4F9807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A2B6E6-06FA-2F47-E424-9F9D602729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4DA650-101C-8F8D-14D2-35597AC69F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456EA1-409B-6AC6-CDA5-BC108ABE50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1F342F-84C3-4676-BD70-629407C8DB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200EA3-482E-6ECF-BE52-6CA2A743C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3B31-4B83-5C4F-BB1B-48473FBDF58E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E46C3F-F454-317C-37F4-02195EEED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B7B98D-1BAA-F164-B5AC-DE1472620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3CF1D-61E9-414D-82ED-E6132C2AB633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941377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7D839-E9CE-0779-C6D4-57254787E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316859-CFB6-5DD5-B460-182A55264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3B31-4B83-5C4F-BB1B-48473FBDF58E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772987-7951-D8F8-D42A-B5E27A14E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BED116-23A3-4020-63F1-B312B81DC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3CF1D-61E9-414D-82ED-E6132C2AB633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9958952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F6F2BE-7858-E12A-2371-3EE318E6A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3B31-4B83-5C4F-BB1B-48473FBDF58E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2D3793-6DB6-2293-A3E8-2CBAEC20A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5C65E6-F3D5-EE26-E497-B0DC95616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3CF1D-61E9-414D-82ED-E6132C2AB633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90716364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1B7D6-28D2-DEF3-51A6-7DE80740D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A7386-7E35-3612-673F-C7C60B0215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84F728-9027-CE1D-E527-5605798821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2E5AAC-31A2-FFA0-7441-89CCC7387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3B31-4B83-5C4F-BB1B-48473FBDF58E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A3E221-15FF-200F-01D9-49FC41EB5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88ED76-B874-6D35-0C8D-8A5B84EB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3CF1D-61E9-414D-82ED-E6132C2AB633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428238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1464A-7BFC-F111-51E7-82643C4AF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A40992-9795-1CCC-F6C9-C11675C55C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08909C-89AF-77D9-EE60-8BAEC7FBB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D0F2C9-A048-A57D-C6DC-E96766B6F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3B31-4B83-5C4F-BB1B-48473FBDF58E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2690B7-71F4-7A94-75B8-889061727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317ED5-2124-5911-5616-AC1D1A689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3CF1D-61E9-414D-82ED-E6132C2AB633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28449250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C66EA-6376-6AC0-5C5B-45130F1E8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A70927-4483-1D43-0536-30649C54AD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9A62EC-B53B-46EC-75C4-035686682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3B31-4B83-5C4F-BB1B-48473FBDF58E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3365AE-66FA-7906-5290-CB4A86398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083E4-DD7A-6580-ACBF-7F63E74B3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3CF1D-61E9-414D-82ED-E6132C2AB633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02786911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7B306F-E268-CC84-4DED-A1FFEF4EE9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435149-8B52-57EF-CFD6-F71963A2BF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427DD-E47C-D3A9-8770-1E732F607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3B31-4B83-5C4F-BB1B-48473FBDF58E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19DA6-2B3A-7778-E81F-7B8E84F29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095DF9-83C1-2E6B-0D5B-2CB00B136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3CF1D-61E9-414D-82ED-E6132C2AB633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059614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28D4BD-8E59-D63E-3177-24BF221ED2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646C80-8962-8C49-A999-6CBFCD24DD78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6E3AD-B459-25C5-261C-742E9B1841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AECE6C-6073-EE7A-A0DD-08F33E065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52065-5580-AF4A-A88E-21CE26DA4D22}" type="slidenum">
              <a:rPr lang="en-LT" smtClean="0"/>
              <a:t>‹#›</a:t>
            </a:fld>
            <a:endParaRPr lang="en-LT"/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7BD62538-C2C7-E9C7-6535-01DE0D759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349696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712" r:id="rId3"/>
    <p:sldLayoutId id="2147483650" r:id="rId4"/>
    <p:sldLayoutId id="2147483674" r:id="rId5"/>
    <p:sldLayoutId id="2147483651" r:id="rId6"/>
    <p:sldLayoutId id="2147483652" r:id="rId7"/>
    <p:sldLayoutId id="2147483653" r:id="rId8"/>
    <p:sldLayoutId id="2147483654" r:id="rId9"/>
    <p:sldLayoutId id="2147483713" r:id="rId10"/>
    <p:sldLayoutId id="2147483656" r:id="rId11"/>
    <p:sldLayoutId id="2147483657" r:id="rId12"/>
    <p:sldLayoutId id="2147483673" r:id="rId13"/>
    <p:sldLayoutId id="2147483658" r:id="rId14"/>
    <p:sldLayoutId id="214748365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07CF14-B86E-457B-2F28-B19D683AF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F17DE-BBCD-8375-5300-BEBA6947C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FFFF1B-E823-8507-59E5-E073F6D9E7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C110A-11F8-A94E-B080-849F828F3D66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F505A-8B4A-4375-5495-ADCBC8DABD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BBD3FA-C106-D22F-1B5C-B821A653EE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0A8A9B-28DD-E64E-82D5-FE92891E9510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438405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A13B1B-7F25-075D-65FF-BD1972859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E4DDD5-E6BB-2302-3779-637452E64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411CA-7230-C55F-DC2F-68170774C7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D244C-0C18-3E4B-B540-8CBF368B891F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B52FA-86B9-42AC-37B7-5713B47A48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19A21C-A5F2-0F12-29D7-C6D688F73A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49B59-3607-7943-A33B-3B6D8C71AF4F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78287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50AC63-3CF6-D7FF-28BD-BEA6998E4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4A9743-CFF2-FE64-9CB6-4E77AB448F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71362-DB09-5961-0199-CC061A6543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D3B31-4B83-5C4F-BB1B-48473FBDF58E}" type="datetimeFigureOut">
              <a:rPr lang="en-LT" smtClean="0"/>
              <a:t>10/21/2026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19D43-38E5-FDB2-A466-077A22EDA8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C0B1C-F90C-9FBA-2F5C-98B84E171A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3CF1D-61E9-414D-82ED-E6132C2AB633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443907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-tar.lt/portal/lt/legalAct/dcde0d24360d11f08fdabd4950271e2c/asr" TargetMode="External"/><Relationship Id="rId2" Type="http://schemas.openxmlformats.org/officeDocument/2006/relationships/hyperlink" Target="https://mukis.lt/uploads/documents/files/Metodin%C4%97s%20rekomendacijos%20karjeros%20specialistams/soc.pil.%20veiklos%20rekomendacijos_12_04.pdf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mukis.lt/uploads/documents/files/Profesinis%20veiklinimas/mpv_metodika_butvilas_11_11%20(1).doc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e-tar.lt/portal/lt/legalAct/f3dfe340291d11edb4cae1b158f98ea5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https://www.e-tar.lt/portal/lt/legalAct/f3dfe340291d11edb4cae1b158f98ea5" TargetMode="External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e-seimas.lrs.lt/portal/legalActEditions/lt/TAD/TAIS.215253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hyperlink" Target="https://mukis.lt/karjeros-specialistams/karjeros-paslaugos/profesinis-veiklinimas-5/4k-as-kuriu-as-keiciu-as-su-kitais-as-kitiems-modelis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mnsc.lt/naujiena/isbandant-4k-modeli-mokiniai-stebino-savo-isradingumu/" TargetMode="External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mukis.lt/uploads/documents/files/Metodin%C4%97s%20rekomendacijos%20karjeros%20specialistams/soc.pil.%20veiklos%20rekomendacijos_12_04.pdf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mukis.lt/bendra-informacija/projektai-1/profesinis-ugdymas-prieinamas-visiems-1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hyperlink" Target="https://mukis.lt/uploads/documents/files/4K/DUK.pdf" TargetMode="External"/><Relationship Id="rId3" Type="http://schemas.openxmlformats.org/officeDocument/2006/relationships/hyperlink" Target="https://mukis.lt/uploads/documents/files/4K/Ugdymas-XXI-amziui-4k-modelis-svietimo-kontekste-2.pdf" TargetMode="External"/><Relationship Id="rId7" Type="http://schemas.openxmlformats.org/officeDocument/2006/relationships/hyperlink" Target="https://mukis.lt/uploads/documents/files/4K/Vadovas-mokiniams.pdf" TargetMode="External"/><Relationship Id="rId12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png"/><Relationship Id="rId11" Type="http://schemas.openxmlformats.org/officeDocument/2006/relationships/hyperlink" Target="https://data.kurklt.lt/wp-content/uploads/2020/09/Vadovas-4K-mentoriams.pdf" TargetMode="External"/><Relationship Id="rId5" Type="http://schemas.openxmlformats.org/officeDocument/2006/relationships/hyperlink" Target="https://mukis.lt/uploads/documents/files/4K/Vadovas-4K-koordinatoriams.pdf" TargetMode="External"/><Relationship Id="rId10" Type="http://schemas.openxmlformats.org/officeDocument/2006/relationships/image" Target="../media/image57.png"/><Relationship Id="rId4" Type="http://schemas.openxmlformats.org/officeDocument/2006/relationships/image" Target="../media/image54.png"/><Relationship Id="rId9" Type="http://schemas.openxmlformats.org/officeDocument/2006/relationships/hyperlink" Target="https://mukis.lt/uploads/documents/files/4K/4K-veiklu-pavyzdziai.pdf" TargetMode="External"/><Relationship Id="rId1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hyperlink" Target="https://www.youtube.com/watch?v=lYjU053-JAo" TargetMode="External"/><Relationship Id="rId7" Type="http://schemas.openxmlformats.org/officeDocument/2006/relationships/hyperlink" Target="https://www.youtube.com/watch?v=RnJb1Njakt4" TargetMode="Externa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.png"/><Relationship Id="rId5" Type="http://schemas.openxmlformats.org/officeDocument/2006/relationships/hyperlink" Target="https://www.youtube.com/watch?v=aaL4mOFMCZI" TargetMode="External"/><Relationship Id="rId10" Type="http://schemas.openxmlformats.org/officeDocument/2006/relationships/image" Target="../media/image59.png"/><Relationship Id="rId4" Type="http://schemas.openxmlformats.org/officeDocument/2006/relationships/image" Target="../media/image61.png"/><Relationship Id="rId9" Type="http://schemas.openxmlformats.org/officeDocument/2006/relationships/hyperlink" Target="https://www.youtube.com/watch?v=yu46jX4FDsk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hyperlink" Target="https://mukis.lt/uploads/documents/files/Patarimai%20ir%20rekomendacijos%20mokiniams/0912_MUKIS%20mano%20tikslai%20SPLV.pdf" TargetMode="External"/><Relationship Id="rId18" Type="http://schemas.openxmlformats.org/officeDocument/2006/relationships/hyperlink" Target="https://mukis.lt/uploads/documents/files/Projektai/0912_mano%20veiklu%20refleksija%20BW.pdf" TargetMode="External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12" Type="http://schemas.openxmlformats.org/officeDocument/2006/relationships/hyperlink" Target="https://mukis.lt/uploads/documents/files/Projektai/0912_MUKIS%20apie%20mane%20BW.pdf" TargetMode="External"/><Relationship Id="rId17" Type="http://schemas.openxmlformats.org/officeDocument/2006/relationships/hyperlink" Target="https://mukis.lt/uploads/documents/files/Patarimai%20ir%20rekomendacijos%20mokiniams/0912_mano%20veiklu%20refleksija%20SPLV.pdf" TargetMode="External"/><Relationship Id="rId2" Type="http://schemas.openxmlformats.org/officeDocument/2006/relationships/image" Target="../media/image64.png"/><Relationship Id="rId16" Type="http://schemas.openxmlformats.org/officeDocument/2006/relationships/hyperlink" Target="https://mukis.lt/uploads/documents/files/Projektai/0912_MUKIS%20mano%20veiklu%20planas%20BW.pdf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8.png"/><Relationship Id="rId11" Type="http://schemas.openxmlformats.org/officeDocument/2006/relationships/hyperlink" Target="https://mukis.lt/uploads/documents/files/Patarimai%20ir%20rekomendacijos%20mokiniams/0912_MUKIS%20apie%20mane%20SPLV.pdf" TargetMode="External"/><Relationship Id="rId5" Type="http://schemas.openxmlformats.org/officeDocument/2006/relationships/image" Target="../media/image67.png"/><Relationship Id="rId15" Type="http://schemas.openxmlformats.org/officeDocument/2006/relationships/hyperlink" Target="https://mukis.lt/uploads/documents/files/Patarimai%20ir%20rekomendacijos%20mokiniams/0912_MUKIS%20mano%20veiklu%20planas%20SPLV.pdf" TargetMode="External"/><Relationship Id="rId10" Type="http://schemas.openxmlformats.org/officeDocument/2006/relationships/image" Target="../media/image72.png"/><Relationship Id="rId19" Type="http://schemas.openxmlformats.org/officeDocument/2006/relationships/image" Target="../media/image73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Relationship Id="rId14" Type="http://schemas.openxmlformats.org/officeDocument/2006/relationships/hyperlink" Target="https://mukis.lt/uploads/documents/files/Projektai/0912_MUKIS%20mano%20tikslai%20BW.pdf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png"/><Relationship Id="rId18" Type="http://schemas.openxmlformats.org/officeDocument/2006/relationships/hyperlink" Target="https://mukis.lt/uploads/documents/files/4K/0901_T03_EISENHOVER.pdf" TargetMode="External"/><Relationship Id="rId3" Type="http://schemas.openxmlformats.org/officeDocument/2006/relationships/image" Target="../media/image75.png"/><Relationship Id="rId21" Type="http://schemas.openxmlformats.org/officeDocument/2006/relationships/hyperlink" Target="https://mukis.lt/uploads/documents/files/4K/0903_T02%20MEDIS.pdf" TargetMode="External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17" Type="http://schemas.openxmlformats.org/officeDocument/2006/relationships/hyperlink" Target="https://mukis.lt/uploads/documents/files/4K/0901_T02_MEDIS.pdf" TargetMode="External"/><Relationship Id="rId25" Type="http://schemas.openxmlformats.org/officeDocument/2006/relationships/image" Target="../media/image73.png"/><Relationship Id="rId2" Type="http://schemas.openxmlformats.org/officeDocument/2006/relationships/image" Target="../media/image74.png"/><Relationship Id="rId16" Type="http://schemas.openxmlformats.org/officeDocument/2006/relationships/image" Target="../media/image86.png"/><Relationship Id="rId20" Type="http://schemas.openxmlformats.org/officeDocument/2006/relationships/hyperlink" Target="https://mukis.lt/uploads/documents/files/4K/0901_T05_ZINGSNIAI.pdf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24" Type="http://schemas.openxmlformats.org/officeDocument/2006/relationships/hyperlink" Target="https://mukis.lt/uploads/documents/files/4K/0903_T05%20ZINGSNIAI.pdf" TargetMode="External"/><Relationship Id="rId5" Type="http://schemas.openxmlformats.org/officeDocument/2006/relationships/image" Target="../media/image77.png"/><Relationship Id="rId15" Type="http://schemas.openxmlformats.org/officeDocument/2006/relationships/hyperlink" Target="https://mukis.lt/uploads/documents/files/4K/0901_T01_SMART.pdf" TargetMode="External"/><Relationship Id="rId23" Type="http://schemas.openxmlformats.org/officeDocument/2006/relationships/hyperlink" Target="https://mukis.lt/uploads/documents/files/4K/0903_T04%20ABC.pdf" TargetMode="External"/><Relationship Id="rId10" Type="http://schemas.openxmlformats.org/officeDocument/2006/relationships/image" Target="../media/image82.png"/><Relationship Id="rId19" Type="http://schemas.openxmlformats.org/officeDocument/2006/relationships/hyperlink" Target="https://mukis.lt/uploads/documents/files/4K/0901_T04_ABC.pdf" TargetMode="External"/><Relationship Id="rId4" Type="http://schemas.openxmlformats.org/officeDocument/2006/relationships/image" Target="../media/image76.png"/><Relationship Id="rId9" Type="http://schemas.openxmlformats.org/officeDocument/2006/relationships/image" Target="../media/image81.png"/><Relationship Id="rId14" Type="http://schemas.openxmlformats.org/officeDocument/2006/relationships/hyperlink" Target="https://mukis.lt/uploads/documents/files/4K/0903_T01%20SMART_su%20EU.pdf" TargetMode="External"/><Relationship Id="rId22" Type="http://schemas.openxmlformats.org/officeDocument/2006/relationships/hyperlink" Target="https://mukis.lt/uploads/documents/files/4K/0903_T03%20EISENHOVER.pdf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hyperlink" Target="https://mukis.lt/uploads/documents/files/4K/0901_R01_TERMOMETRAS.pdf" TargetMode="External"/><Relationship Id="rId18" Type="http://schemas.openxmlformats.org/officeDocument/2006/relationships/hyperlink" Target="https://mukis.lt/uploads/documents/files/4K/0901_R04_GIBBS.pdf" TargetMode="External"/><Relationship Id="rId3" Type="http://schemas.openxmlformats.org/officeDocument/2006/relationships/image" Target="../media/image88.png"/><Relationship Id="rId21" Type="http://schemas.openxmlformats.org/officeDocument/2006/relationships/hyperlink" Target="https://mukis.lt/uploads/documents/files/4K/0903_R03%20MOZAIKA.pdf" TargetMode="External"/><Relationship Id="rId7" Type="http://schemas.openxmlformats.org/officeDocument/2006/relationships/image" Target="../media/image92.png"/><Relationship Id="rId12" Type="http://schemas.openxmlformats.org/officeDocument/2006/relationships/image" Target="../media/image97.png"/><Relationship Id="rId17" Type="http://schemas.openxmlformats.org/officeDocument/2006/relationships/hyperlink" Target="https://mukis.lt/uploads/documents/files/4K/0901_R05_CARL.pdf" TargetMode="External"/><Relationship Id="rId2" Type="http://schemas.openxmlformats.org/officeDocument/2006/relationships/image" Target="../media/image87.png"/><Relationship Id="rId16" Type="http://schemas.openxmlformats.org/officeDocument/2006/relationships/image" Target="../media/image98.png"/><Relationship Id="rId20" Type="http://schemas.openxmlformats.org/officeDocument/2006/relationships/hyperlink" Target="https://mukis.lt/uploads/documents/files/4K/0903_R02%20PATIRTIS.pdf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1.png"/><Relationship Id="rId11" Type="http://schemas.openxmlformats.org/officeDocument/2006/relationships/image" Target="../media/image96.png"/><Relationship Id="rId24" Type="http://schemas.openxmlformats.org/officeDocument/2006/relationships/image" Target="../media/image73.png"/><Relationship Id="rId5" Type="http://schemas.openxmlformats.org/officeDocument/2006/relationships/image" Target="../media/image90.png"/><Relationship Id="rId15" Type="http://schemas.openxmlformats.org/officeDocument/2006/relationships/hyperlink" Target="https://mukis.lt/uploads/documents/files/4K/0901_R03_MOZAIKA.pdf" TargetMode="External"/><Relationship Id="rId23" Type="http://schemas.openxmlformats.org/officeDocument/2006/relationships/hyperlink" Target="https://mukis.lt/uploads/documents/files/4K/0903_R05%20CARL.pdf" TargetMode="External"/><Relationship Id="rId10" Type="http://schemas.openxmlformats.org/officeDocument/2006/relationships/image" Target="../media/image95.png"/><Relationship Id="rId19" Type="http://schemas.openxmlformats.org/officeDocument/2006/relationships/hyperlink" Target="https://mukis.lt/uploads/documents/files/4K/0903_R01%20TERMOMETRAS.pdf" TargetMode="External"/><Relationship Id="rId4" Type="http://schemas.openxmlformats.org/officeDocument/2006/relationships/image" Target="../media/image89.png"/><Relationship Id="rId9" Type="http://schemas.openxmlformats.org/officeDocument/2006/relationships/image" Target="../media/image94.png"/><Relationship Id="rId14" Type="http://schemas.openxmlformats.org/officeDocument/2006/relationships/hyperlink" Target="https://mukis.lt/uploads/documents/files/4K/0901_R02_PATIRTIS.pdf" TargetMode="External"/><Relationship Id="rId22" Type="http://schemas.openxmlformats.org/officeDocument/2006/relationships/hyperlink" Target="https://mukis.lt/uploads/documents/files/4K/0903_R04%20GIBBS.pdf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mukis.lt/mokiniams/mokymosi-ir-praktikos-galimybes/savanoryste-1" TargetMode="External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hyperlink" Target="https://mukis.lt/mokiniams/mokymosi-ir-praktikos-galimybes/jaunimo-organizacijos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mukis.lt/tevams/renginiai-1-3/renginiu-archyvas-2" TargetMode="External"/><Relationship Id="rId3" Type="http://schemas.openxmlformats.org/officeDocument/2006/relationships/hyperlink" Target="https://mukis.lt/renginiai-1" TargetMode="External"/><Relationship Id="rId7" Type="http://schemas.openxmlformats.org/officeDocument/2006/relationships/hyperlink" Target="https://mukis.lt/mokiniams/renginiai-1-2/renginiu-archyvas-1" TargetMode="External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Relationship Id="rId9" Type="http://schemas.openxmlformats.org/officeDocument/2006/relationships/hyperlink" Target="https://mukis.lt/karjeros-specialistams/kvalifikacijos-tobulinimas/renginiu-archyvas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people/MUKIS/61556135182305/" TargetMode="External"/><Relationship Id="rId3" Type="http://schemas.openxmlformats.org/officeDocument/2006/relationships/image" Target="../media/image106.png"/><Relationship Id="rId7" Type="http://schemas.openxmlformats.org/officeDocument/2006/relationships/image" Target="../media/image10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8.png"/><Relationship Id="rId11" Type="http://schemas.openxmlformats.org/officeDocument/2006/relationships/image" Target="../media/image111.png"/><Relationship Id="rId5" Type="http://schemas.openxmlformats.org/officeDocument/2006/relationships/hyperlink" Target="https://mukis.lt/naujienos" TargetMode="External"/><Relationship Id="rId10" Type="http://schemas.openxmlformats.org/officeDocument/2006/relationships/image" Target="../media/image110.png"/><Relationship Id="rId4" Type="http://schemas.openxmlformats.org/officeDocument/2006/relationships/image" Target="../media/image107.png"/><Relationship Id="rId9" Type="http://schemas.openxmlformats.org/officeDocument/2006/relationships/hyperlink" Target="https://www.linkedin.com/company/mukis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hyperlink" Target="mailto:info@mukis.lt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4C91E-454A-8CF2-8580-4A8EFA2B14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3572" y="2467894"/>
            <a:ext cx="10788493" cy="1098970"/>
          </a:xfrm>
        </p:spPr>
        <p:txBody>
          <a:bodyPr>
            <a:noAutofit/>
          </a:bodyPr>
          <a:lstStyle/>
          <a:p>
            <a:pPr algn="l"/>
            <a:r>
              <a:rPr lang="lt-LT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A84C46E-4F2A-75F1-C43F-DF8EF7E91C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825" y="3418826"/>
            <a:ext cx="8618678" cy="1379367"/>
          </a:xfrm>
        </p:spPr>
        <p:txBody>
          <a:bodyPr lIns="91440" tIns="45720" rIns="91440" bIns="45720" anchor="t"/>
          <a:lstStyle/>
          <a:p>
            <a:pPr algn="l"/>
            <a:r>
              <a:rPr lang="lt-LT" sz="1800" i="1" dirty="0">
                <a:latin typeface="Roboto Th" pitchFamily="2" charset="0"/>
                <a:ea typeface="Roboto Th" pitchFamily="2" charset="0"/>
              </a:rPr>
              <a:t>Vitalija Paurienė</a:t>
            </a:r>
          </a:p>
          <a:p>
            <a:pPr algn="l">
              <a:spcBef>
                <a:spcPts val="0"/>
              </a:spcBef>
            </a:pPr>
            <a:r>
              <a:rPr lang="lt-LT" sz="1800" i="1" dirty="0">
                <a:latin typeface="Roboto Th" pitchFamily="2" charset="0"/>
                <a:ea typeface="Roboto Th" pitchFamily="2" charset="0"/>
              </a:rPr>
              <a:t>Ugdymo karjerai skyriaus analitikė</a:t>
            </a:r>
          </a:p>
          <a:p>
            <a:pPr algn="l">
              <a:spcBef>
                <a:spcPts val="600"/>
              </a:spcBef>
            </a:pPr>
            <a:r>
              <a:rPr lang="lt-LT" sz="1800" i="1" dirty="0">
                <a:latin typeface="Roboto Th" pitchFamily="2" charset="0"/>
                <a:ea typeface="Roboto Th" pitchFamily="2" charset="0"/>
              </a:rPr>
              <a:t>2026.10.20. </a:t>
            </a:r>
          </a:p>
        </p:txBody>
      </p:sp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AEC68E2F-950F-607D-3C52-CC8BDC6A5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138" y="4798193"/>
            <a:ext cx="6196098" cy="1580348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B535C7EC-BE0A-B2EE-8493-AE498B5AC905}"/>
              </a:ext>
            </a:extLst>
          </p:cNvPr>
          <p:cNvSpPr txBox="1">
            <a:spLocks/>
          </p:cNvSpPr>
          <p:nvPr/>
        </p:nvSpPr>
        <p:spPr>
          <a:xfrm>
            <a:off x="2797252" y="1124607"/>
            <a:ext cx="5984391" cy="41481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LT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CDCE37C-FC86-2700-113E-EA3A5A92D5AF}"/>
              </a:ext>
            </a:extLst>
          </p:cNvPr>
          <p:cNvSpPr txBox="1">
            <a:spLocks/>
          </p:cNvSpPr>
          <p:nvPr/>
        </p:nvSpPr>
        <p:spPr>
          <a:xfrm>
            <a:off x="589935" y="2317131"/>
            <a:ext cx="10525432" cy="9720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+mj-cs"/>
              </a:defRPr>
            </a:lvl1pPr>
          </a:lstStyle>
          <a:p>
            <a:pPr algn="l"/>
            <a:r>
              <a:rPr lang="lt-LT" sz="36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Socialinė-pilietinė veikla – dar viena </a:t>
            </a:r>
          </a:p>
          <a:p>
            <a:pPr algn="l"/>
            <a:r>
              <a:rPr lang="en-US" sz="36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galimyb</a:t>
            </a:r>
            <a:r>
              <a:rPr lang="lt-LT" sz="36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ė pažinti save ir profesiją  </a:t>
            </a:r>
            <a:endParaRPr lang="en-US" sz="3600" b="1" dirty="0">
              <a:solidFill>
                <a:srgbClr val="FF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591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40D16-50EC-694D-0B37-3C599E5CE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568" y="348969"/>
            <a:ext cx="11116112" cy="1035836"/>
          </a:xfrm>
        </p:spPr>
        <p:txBody>
          <a:bodyPr>
            <a:normAutofit/>
          </a:bodyPr>
          <a:lstStyle/>
          <a:p>
            <a:r>
              <a:rPr lang="lt-LT" sz="3600" b="1" dirty="0">
                <a:latin typeface="Arial" panose="020B0604020202020204" pitchFamily="34" charset="0"/>
                <a:cs typeface="Arial" panose="020B0604020202020204" pitchFamily="34" charset="0"/>
              </a:rPr>
              <a:t>Socialinė-pilietinė veikla &amp; profesinis veiklinimas 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BB70F74-C399-739A-FF72-850CBC7329AE}"/>
              </a:ext>
            </a:extLst>
          </p:cNvPr>
          <p:cNvSpPr txBox="1">
            <a:spLocks/>
          </p:cNvSpPr>
          <p:nvPr/>
        </p:nvSpPr>
        <p:spPr>
          <a:xfrm>
            <a:off x="273419" y="1613977"/>
            <a:ext cx="11245365" cy="412875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lt-LT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Socialinė-pilietinė veikla </a:t>
            </a:r>
            <a:r>
              <a:rPr lang="lt-L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mokinių aktyvus, prasmingas dalyvavimas sprendžiant bendruomenės ir visuomenės problemas, prisiimant atsakomybę, taikant įgytas žinias bei gebėjimus ir reflektuojant savo patirtį, siekiant asmeninio tobulėjimo bei įvairių kompetencijų ugdymo.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lt-L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Šaltinis: </a:t>
            </a:r>
            <a:r>
              <a:rPr lang="lt-L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Kaip organizuoti socialinę-pilietinę veiklą? Švietimo, mokslo ir sporto ministerijos rekomendacijos socialinės-pilietinės veiklos kuratoriams</a:t>
            </a:r>
            <a:r>
              <a:rPr lang="lt-LT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(2024); </a:t>
            </a:r>
            <a:r>
              <a:rPr lang="lt-L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2025-2026 ir 2026-2027 mokslo metų pradinio, pagrindinio ir vidurinio ugdymo programų bendrųjų ugdymo planų 9 priedas</a:t>
            </a:r>
            <a:r>
              <a:rPr lang="lt-L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(2026)</a:t>
            </a:r>
          </a:p>
          <a:p>
            <a:pPr marL="0" indent="0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None/>
            </a:pPr>
            <a:r>
              <a:rPr lang="lt-LT" b="1" dirty="0">
                <a:solidFill>
                  <a:srgbClr val="FF99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Profesinis veiklinimas </a:t>
            </a:r>
            <a:r>
              <a:rPr lang="lt-LT" sz="24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veiklos, kurių metu 1-12 klasių mokiniams padedama aktyviai pažinti įvairias užimtumo sritis, profesijų ypatumus ir karjeros galimybes, kaupti darbo patirtį, ugdytis profesinę motyvaciją bei planuoti būsimą karjerą.</a:t>
            </a:r>
            <a:endParaRPr lang="en-US" sz="2000" i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BCEFAC-6B5D-D473-52CA-E4E306FC1B87}"/>
              </a:ext>
            </a:extLst>
          </p:cNvPr>
          <p:cNvSpPr txBox="1"/>
          <p:nvPr/>
        </p:nvSpPr>
        <p:spPr>
          <a:xfrm>
            <a:off x="273419" y="5691057"/>
            <a:ext cx="6582328" cy="561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Šaltinis: </a:t>
            </a:r>
            <a:r>
              <a:rPr lang="lt-L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Mokinių profesinio veiklinimo metodika (2014)</a:t>
            </a:r>
            <a:endParaRPr lang="lt-LT" sz="20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612530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A09B3A-3FB5-9E27-B446-F2ABFB54F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404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AE82A-AADB-A4A3-53D8-A448F1984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217" y="268339"/>
            <a:ext cx="10515600" cy="723221"/>
          </a:xfrm>
        </p:spPr>
        <p:txBody>
          <a:bodyPr>
            <a:normAutofit/>
          </a:bodyPr>
          <a:lstStyle/>
          <a:p>
            <a:r>
              <a:rPr lang="lt-LT" sz="3600" b="1" dirty="0">
                <a:latin typeface="Arial" panose="020B0604020202020204" pitchFamily="34" charset="0"/>
                <a:cs typeface="Arial" panose="020B0604020202020204" pitchFamily="34" charset="0"/>
              </a:rPr>
              <a:t>Profesinis veiklinimas – integrali PO dalis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CE7ACB-CC2E-DD4B-0185-4DB602675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94" y="1219200"/>
            <a:ext cx="4400249" cy="27546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E9E78AF-DB90-A6BE-4FB1-7AB356C4E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494" y="4049510"/>
            <a:ext cx="4422571" cy="26410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21A499B-1D30-90C2-7248-C2F1656240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3679" y="1768756"/>
            <a:ext cx="7138289" cy="374382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66D55F1-3E56-5C99-1EB2-C288CBBBD0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5365" y="5874185"/>
            <a:ext cx="3411835" cy="80021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B423AB7-77F3-E75B-BF0D-85931E1F0737}"/>
              </a:ext>
            </a:extLst>
          </p:cNvPr>
          <p:cNvSpPr txBox="1"/>
          <p:nvPr/>
        </p:nvSpPr>
        <p:spPr>
          <a:xfrm>
            <a:off x="4681064" y="5571919"/>
            <a:ext cx="7243520" cy="702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</a:pPr>
            <a:r>
              <a:rPr lang="lt-LT" i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Šaltinis: </a:t>
            </a:r>
            <a:r>
              <a:rPr lang="lt-LT" i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Rekomendacijos dėl karjeros specialistų funkcijų ir profesinio orientavimo paslaugų teikimo švietimo įstaigoje</a:t>
            </a:r>
            <a:r>
              <a:rPr lang="lt-LT" i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(2022)  </a:t>
            </a:r>
            <a:r>
              <a:rPr lang="it-IT" i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en-US" i="1" kern="100" dirty="0">
              <a:solidFill>
                <a:schemeClr val="bg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666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654C6-711B-0FA3-E85C-D389798B0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23" y="182467"/>
            <a:ext cx="10515600" cy="642835"/>
          </a:xfrm>
        </p:spPr>
        <p:txBody>
          <a:bodyPr>
            <a:normAutofit/>
          </a:bodyPr>
          <a:lstStyle/>
          <a:p>
            <a:r>
              <a:rPr lang="lt-LT" sz="3200" b="1" dirty="0">
                <a:latin typeface="Arial" panose="020B0604020202020204" pitchFamily="34" charset="0"/>
                <a:cs typeface="Arial" panose="020B0604020202020204" pitchFamily="34" charset="0"/>
              </a:rPr>
              <a:t>PO paslaugų planas mokslo metams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F2A1213-46D8-426F-3C9F-F6EDFD366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790" y="6332961"/>
            <a:ext cx="2675152" cy="51891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9856241-6B4B-57C2-F218-640DFDC4B290}"/>
              </a:ext>
            </a:extLst>
          </p:cNvPr>
          <p:cNvSpPr txBox="1"/>
          <p:nvPr/>
        </p:nvSpPr>
        <p:spPr>
          <a:xfrm>
            <a:off x="1164630" y="6406271"/>
            <a:ext cx="10312300" cy="318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</a:pPr>
            <a:r>
              <a:rPr lang="lt-LT" sz="1400" i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Šaltinis: </a:t>
            </a:r>
            <a:r>
              <a:rPr lang="lt-LT" sz="1400" i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Rekomendacijos dėl karjeros specialistų funkcijų ir profesinio orientavimo paslaugų teikimo švietimo įstaigoje</a:t>
            </a:r>
            <a:r>
              <a:rPr lang="lt-LT" sz="1400" i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(2022)  </a:t>
            </a:r>
            <a:r>
              <a:rPr lang="it-IT" sz="1400" i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en-US" sz="1400" i="1" kern="100" dirty="0">
              <a:solidFill>
                <a:schemeClr val="bg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C39712C-38E3-709A-4F27-9CD879BD1F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901325"/>
            <a:ext cx="11887200" cy="199791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381091B-E531-0836-45D4-B39FE85700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2972554"/>
            <a:ext cx="11955618" cy="336040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A1186F7-CE88-5DCC-710D-3B990E57BD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4295" y="3344333"/>
            <a:ext cx="1654434" cy="138499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2FEAC46A-1E93-13F2-2C27-BA59DADF1B8F}"/>
              </a:ext>
            </a:extLst>
          </p:cNvPr>
          <p:cNvSpPr txBox="1"/>
          <p:nvPr/>
        </p:nvSpPr>
        <p:spPr>
          <a:xfrm>
            <a:off x="6130209" y="3378200"/>
            <a:ext cx="20961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lt-LT" sz="12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Mokiniai, siekiantys kartu su kvalifikacija įgyti vidurinį išsilavinimą (vidurinio ugdymo programa ir profesinio mokymo programa)</a:t>
            </a:r>
            <a:endParaRPr lang="en-US" sz="1200" b="1" kern="100" dirty="0">
              <a:solidFill>
                <a:schemeClr val="bg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68A4569-ED34-DF9F-EA64-970B732685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0835" y="3344333"/>
            <a:ext cx="1890272" cy="105765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815BA62-5D4E-4708-6416-67B8ED4B05FA}"/>
              </a:ext>
            </a:extLst>
          </p:cNvPr>
          <p:cNvSpPr txBox="1"/>
          <p:nvPr/>
        </p:nvSpPr>
        <p:spPr>
          <a:xfrm>
            <a:off x="8150835" y="3378200"/>
            <a:ext cx="19893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lt-LT" sz="12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Mokiniai, turintys vidurinį išsilavinimą ir besimokantys pagal pirminio profesinio mokymo programą</a:t>
            </a:r>
            <a:endParaRPr lang="en-US" sz="1200" b="1" kern="100" dirty="0">
              <a:solidFill>
                <a:schemeClr val="bg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E1AA2ABF-5EB5-EA2A-373C-B2119C0296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40142" y="3378200"/>
            <a:ext cx="1835799" cy="1409897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8ED0B669-1681-248C-3AB1-C3C236ACEE75}"/>
              </a:ext>
            </a:extLst>
          </p:cNvPr>
          <p:cNvSpPr txBox="1"/>
          <p:nvPr/>
        </p:nvSpPr>
        <p:spPr>
          <a:xfrm>
            <a:off x="10077997" y="3344333"/>
            <a:ext cx="196097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lt-LT" sz="12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Asmenys su intelekto negalia ir kitais specialiaisiais ugdymosi poreikiais, siekiantys įgyti arba tobulinti turimą profesinę kvalifikaciją</a:t>
            </a:r>
            <a:endParaRPr lang="en-US" sz="1200" b="1" kern="100" dirty="0">
              <a:solidFill>
                <a:schemeClr val="bg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468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40D16-50EC-694D-0B37-3C599E5CE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742" y="206341"/>
            <a:ext cx="11116112" cy="1035836"/>
          </a:xfrm>
        </p:spPr>
        <p:txBody>
          <a:bodyPr>
            <a:normAutofit/>
          </a:bodyPr>
          <a:lstStyle/>
          <a:p>
            <a:r>
              <a:rPr lang="lt-LT" sz="2800" b="1" dirty="0">
                <a:latin typeface="Arial" panose="020B0604020202020204" pitchFamily="34" charset="0"/>
                <a:cs typeface="Arial" panose="020B0604020202020204" pitchFamily="34" charset="0"/>
              </a:rPr>
              <a:t>Kada mokinės (-io) profesinis veiklinimas gali būti įskaitytas kaip socialinė-pilietinė veikla?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9D667-FEF4-013E-04A1-AF81D5B6065C}"/>
              </a:ext>
            </a:extLst>
          </p:cNvPr>
          <p:cNvSpPr txBox="1">
            <a:spLocks/>
          </p:cNvSpPr>
          <p:nvPr/>
        </p:nvSpPr>
        <p:spPr>
          <a:xfrm>
            <a:off x="461742" y="1253331"/>
            <a:ext cx="11116112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Font typeface="Wingdings" panose="05000000000000000000" pitchFamily="2" charset="2"/>
              <a:buChar char="q"/>
            </a:pPr>
            <a:r>
              <a:rPr lang="lt-LT" sz="2000" b="1" dirty="0">
                <a:solidFill>
                  <a:schemeClr val="bg1"/>
                </a:solidFill>
                <a:cs typeface="+mj-cs"/>
              </a:rPr>
              <a:t> </a:t>
            </a:r>
            <a:r>
              <a:rPr lang="lt-LT" sz="24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Trukmė:</a:t>
            </a:r>
            <a:r>
              <a:rPr lang="lt-L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nuo 3 val. iki 3 d. (nepažeidžiant </a:t>
            </a:r>
            <a:r>
              <a:rPr lang="lt-LT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LR darbuotojų saugos ir sveikatos įstatymo</a:t>
            </a:r>
            <a:r>
              <a:rPr lang="lt-LT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(2003) ir paisant jame numatytų draudimų ir reikalavimų poilsiui) </a:t>
            </a:r>
          </a:p>
          <a:p>
            <a:pPr fontAlgn="base">
              <a:buFont typeface="Wingdings" panose="05000000000000000000" pitchFamily="2" charset="2"/>
              <a:buChar char="q"/>
            </a:pPr>
            <a:r>
              <a:rPr lang="lt-LT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4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Mokiniai:</a:t>
            </a:r>
            <a:r>
              <a:rPr lang="lt-LT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8-12 kl.</a:t>
            </a:r>
          </a:p>
          <a:p>
            <a:pPr fontAlgn="base">
              <a:buFont typeface="Wingdings" panose="05000000000000000000" pitchFamily="2" charset="2"/>
              <a:buChar char="q"/>
            </a:pPr>
            <a:r>
              <a:rPr lang="lt-LT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4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Vienas mentorius –</a:t>
            </a:r>
            <a:r>
              <a:rPr lang="lt-LT" sz="2400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4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1-3 mokiniams: </a:t>
            </a:r>
            <a:r>
              <a:rPr lang="lt-LT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už mokinių grupės saugą atsako mentorius, padedantis aktyviai įsitraukti į profesinę veiklą bei susipažinti su darbo aplinka ir profesija </a:t>
            </a:r>
          </a:p>
          <a:p>
            <a:pPr fontAlgn="base">
              <a:buFont typeface="Wingdings" panose="05000000000000000000" pitchFamily="2" charset="2"/>
              <a:buChar char="q"/>
            </a:pPr>
            <a:r>
              <a:rPr lang="lt-LT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4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Tikslas: </a:t>
            </a:r>
            <a:r>
              <a:rPr lang="lt-LT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veikla atliekama aiškiai apibrėžtais </a:t>
            </a:r>
            <a:r>
              <a:rPr lang="lt-LT" sz="20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savanorystės ir (arba) pilietiškumo pagrindais</a:t>
            </a:r>
            <a:r>
              <a:rPr lang="lt-LT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ir jos metu ugdomos karjeros kompetencijos </a:t>
            </a:r>
          </a:p>
          <a:p>
            <a:pPr fontAlgn="base">
              <a:buFont typeface="Wingdings" panose="05000000000000000000" pitchFamily="2" charset="2"/>
              <a:buChar char="q"/>
            </a:pPr>
            <a:r>
              <a:rPr lang="lt-LT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4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PV lygiai: </a:t>
            </a:r>
            <a:r>
              <a:rPr lang="lt-LT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 – patyriminiai vizitai ir III – intensyvus PV</a:t>
            </a:r>
          </a:p>
          <a:p>
            <a:pPr fontAlgn="base"/>
            <a:endParaRPr lang="lt-LT" dirty="0"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4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BC03EEC-A9AE-2C77-DBF7-A50FA9C61C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146" y="4472419"/>
            <a:ext cx="7598525" cy="2264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918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E7FF0-E927-BD3F-61F3-EE068E9F9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456" y="358533"/>
            <a:ext cx="10515600" cy="831417"/>
          </a:xfrm>
        </p:spPr>
        <p:txBody>
          <a:bodyPr>
            <a:normAutofit/>
          </a:bodyPr>
          <a:lstStyle/>
          <a:p>
            <a:r>
              <a:rPr lang="lt-LT" sz="3600" b="1" dirty="0">
                <a:latin typeface="Arial" panose="020B0604020202020204" pitchFamily="34" charset="0"/>
                <a:cs typeface="Arial" panose="020B0604020202020204" pitchFamily="34" charset="0"/>
              </a:rPr>
              <a:t>Tinkami profesinio veiklinimo pavyzdžiai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79C27F5-B9EA-529B-A1DC-33451B3076A6}"/>
              </a:ext>
            </a:extLst>
          </p:cNvPr>
          <p:cNvSpPr txBox="1">
            <a:spLocks/>
          </p:cNvSpPr>
          <p:nvPr/>
        </p:nvSpPr>
        <p:spPr>
          <a:xfrm>
            <a:off x="583579" y="1469953"/>
            <a:ext cx="10435477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lt-LT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Kartu su mentoriumi – profesijos atstovu:  </a:t>
            </a:r>
          </a:p>
          <a:p>
            <a:pPr fontAlgn="base">
              <a:buFont typeface="Wingdings" panose="05000000000000000000" pitchFamily="2" charset="2"/>
              <a:buChar char="q"/>
            </a:pPr>
            <a:r>
              <a:rPr lang="lt-LT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Rūšiuoti, perrinkinėti daržoves. </a:t>
            </a:r>
            <a:r>
              <a:rPr lang="lt-LT" sz="18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(Pvz. „Maisto bankas”)</a:t>
            </a:r>
          </a:p>
          <a:p>
            <a:pPr fontAlgn="base">
              <a:buFont typeface="Wingdings" panose="05000000000000000000" pitchFamily="2" charset="2"/>
              <a:buChar char="q"/>
            </a:pPr>
            <a:r>
              <a:rPr lang="lt-LT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Prižiūrėti mažus naminius gyvūnėlius ir paukščius. </a:t>
            </a:r>
            <a:r>
              <a:rPr lang="lt-LT" sz="18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(Pvz. gyvūnų prieglauda)</a:t>
            </a:r>
          </a:p>
          <a:p>
            <a:pPr fontAlgn="base">
              <a:buFont typeface="Wingdings" panose="05000000000000000000" pitchFamily="2" charset="2"/>
              <a:buChar char="q"/>
            </a:pPr>
            <a:r>
              <a:rPr lang="lt-LT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Klijuoti reklamas/afišas gatvių stenduose. </a:t>
            </a:r>
            <a:r>
              <a:rPr lang="lt-LT" sz="18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(Pvz. akcija „Darom“)</a:t>
            </a:r>
          </a:p>
          <a:p>
            <a:pPr fontAlgn="base">
              <a:buFont typeface="Wingdings" panose="05000000000000000000" pitchFamily="2" charset="2"/>
              <a:buChar char="q"/>
            </a:pPr>
            <a:r>
              <a:rPr lang="lt-LT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Priimti / skaičiuoti / rūšiuoti / pakuoti / žymėti smulkius ir lengvus daiktus. </a:t>
            </a:r>
            <a:r>
              <a:rPr lang="lt-LT" sz="18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(Pvz.: „Caritas”, „Maltiečių sriuba”)</a:t>
            </a:r>
          </a:p>
          <a:p>
            <a:pPr fontAlgn="base">
              <a:buFont typeface="Wingdings" panose="05000000000000000000" pitchFamily="2" charset="2"/>
              <a:buChar char="q"/>
            </a:pPr>
            <a:r>
              <a:rPr lang="lt-LT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Dirbti lengvus pagalbinius darbus. </a:t>
            </a:r>
            <a:r>
              <a:rPr lang="lt-LT" sz="18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(Pvz.: „Raudonasis Kryžius”)</a:t>
            </a:r>
          </a:p>
          <a:p>
            <a:pPr fontAlgn="base">
              <a:buFont typeface="Wingdings" panose="05000000000000000000" pitchFamily="2" charset="2"/>
              <a:buChar char="q"/>
            </a:pPr>
            <a:r>
              <a:rPr lang="lt-LT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Edukacijų, renginių, pamokėlių organizavimas mažiesiems. </a:t>
            </a:r>
            <a:r>
              <a:rPr lang="lt-LT" sz="18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(Pvz. mokiniai po pamokų veda edukacijas darželinukams)</a:t>
            </a:r>
            <a:r>
              <a:rPr lang="lt-LT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fontAlgn="base">
              <a:buFont typeface="Wingdings" panose="05000000000000000000" pitchFamily="2" charset="2"/>
              <a:buChar char="q"/>
            </a:pPr>
            <a:r>
              <a:rPr lang="lt-LT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Skrajučių platinimas, apklausų pildymas. </a:t>
            </a:r>
            <a:r>
              <a:rPr lang="lt-LT" sz="18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(Pvz. „Raudonos nosys”)</a:t>
            </a:r>
          </a:p>
          <a:p>
            <a:pPr fontAlgn="base">
              <a:buFont typeface="Wingdings" panose="05000000000000000000" pitchFamily="2" charset="2"/>
              <a:buChar char="q"/>
            </a:pPr>
            <a:r>
              <a:rPr lang="lt-LT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Aplinkos tvarkymas </a:t>
            </a:r>
            <a:r>
              <a:rPr lang="lt-LT" sz="18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(Pvz. bendruomenės apleistos kapavietės)</a:t>
            </a:r>
          </a:p>
          <a:p>
            <a:pPr fontAlgn="base">
              <a:buFont typeface="Wingdings" panose="05000000000000000000" pitchFamily="2" charset="2"/>
              <a:buChar char="q"/>
            </a:pPr>
            <a:r>
              <a:rPr lang="lt-LT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Duomenų apdorojimas administracijoje </a:t>
            </a:r>
            <a:r>
              <a:rPr lang="lt-LT" sz="18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(Pvz. „Vaikų linija”)</a:t>
            </a:r>
          </a:p>
          <a:p>
            <a:pPr fontAlgn="base">
              <a:buFont typeface="Wingdings" panose="05000000000000000000" pitchFamily="2" charset="2"/>
              <a:buChar char="q"/>
            </a:pPr>
            <a:endParaRPr lang="en-US" sz="2000" b="1" dirty="0">
              <a:solidFill>
                <a:srgbClr val="FF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706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1ADA061-14B2-A44D-D789-2DC3F6DFE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994" y="2288947"/>
            <a:ext cx="4882677" cy="41732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73A6F2-3921-B18A-43DA-A200D864F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994" y="1063545"/>
            <a:ext cx="4889416" cy="12254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2AD0AC2-80EA-B0EC-15D3-0B624B8D8679}"/>
              </a:ext>
            </a:extLst>
          </p:cNvPr>
          <p:cNvSpPr txBox="1"/>
          <p:nvPr/>
        </p:nvSpPr>
        <p:spPr>
          <a:xfrm>
            <a:off x="473763" y="6519428"/>
            <a:ext cx="114742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https://mukis.lt/karjeros-specialistams/karjeros-paslaugos/profesinis-veiklinimas-5/4k-as-kuriu-as-keiciu-as-su-kitais-as-kitiems-modelis</a:t>
            </a:r>
            <a:r>
              <a:rPr lang="lt-L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479961-490B-088A-81DB-359328883F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6883" y="1014421"/>
            <a:ext cx="6731123" cy="55050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7F1077-E358-995C-CD50-69484C8ED83B}"/>
              </a:ext>
            </a:extLst>
          </p:cNvPr>
          <p:cNvSpPr txBox="1">
            <a:spLocks/>
          </p:cNvSpPr>
          <p:nvPr/>
        </p:nvSpPr>
        <p:spPr>
          <a:xfrm>
            <a:off x="245013" y="171861"/>
            <a:ext cx="11225981" cy="7089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36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4K modelis </a:t>
            </a:r>
            <a:r>
              <a:rPr lang="lt-LT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alternatyva socialinei-pilietinei veiklai   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949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DCB23-0F04-9D49-F869-CEAF16B45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233" y="239015"/>
            <a:ext cx="10515600" cy="854075"/>
          </a:xfrm>
        </p:spPr>
        <p:txBody>
          <a:bodyPr>
            <a:normAutofit/>
          </a:bodyPr>
          <a:lstStyle/>
          <a:p>
            <a:r>
              <a:rPr lang="lt-LT" sz="3600" b="1" dirty="0">
                <a:latin typeface="Arial" panose="020B0604020202020204" pitchFamily="34" charset="0"/>
                <a:cs typeface="Arial" panose="020B0604020202020204" pitchFamily="34" charset="0"/>
              </a:rPr>
              <a:t>Kaip </a:t>
            </a:r>
            <a:r>
              <a:rPr lang="lt-LT" sz="40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4K</a:t>
            </a:r>
            <a:r>
              <a:rPr lang="lt-LT" sz="3600" b="1" dirty="0">
                <a:latin typeface="Arial" panose="020B0604020202020204" pitchFamily="34" charset="0"/>
                <a:cs typeface="Arial" panose="020B0604020202020204" pitchFamily="34" charset="0"/>
              </a:rPr>
              <a:t> modelis atsirado mokykloje? 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9E408A-8AF6-EF2C-8C00-C083A0F41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453" y="1179871"/>
            <a:ext cx="11785093" cy="539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130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42991-C84D-1332-2AFE-383D5BF37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79" y="132736"/>
            <a:ext cx="6555658" cy="1248696"/>
          </a:xfrm>
        </p:spPr>
        <p:txBody>
          <a:bodyPr>
            <a:normAutofit/>
          </a:bodyPr>
          <a:lstStyle/>
          <a:p>
            <a:r>
              <a:rPr lang="lt-LT" sz="3200" b="1" dirty="0">
                <a:latin typeface="Arial" panose="020B0604020202020204" pitchFamily="34" charset="0"/>
                <a:cs typeface="Arial" panose="020B0604020202020204" pitchFamily="34" charset="0"/>
              </a:rPr>
              <a:t>4K modelio išbandymas (I)  </a:t>
            </a:r>
            <a:br>
              <a:rPr lang="lt-LT" dirty="0"/>
            </a:br>
            <a:r>
              <a:rPr lang="lt-LT" sz="2200" b="1" i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Bendrojo ugdymo mokyklose (2022-2023 m. m.) </a:t>
            </a:r>
            <a:endParaRPr lang="en-US" sz="2200" b="1" i="1" dirty="0">
              <a:solidFill>
                <a:srgbClr val="FF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B29A666-F5E3-AB5A-9085-8793EDBF3BF5}"/>
              </a:ext>
            </a:extLst>
          </p:cNvPr>
          <p:cNvSpPr txBox="1">
            <a:spLocks/>
          </p:cNvSpPr>
          <p:nvPr/>
        </p:nvSpPr>
        <p:spPr>
          <a:xfrm>
            <a:off x="6612737" y="825910"/>
            <a:ext cx="5272004" cy="55323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+mj-cs"/>
              </a:defRPr>
            </a:lvl1pPr>
          </a:lstStyle>
          <a:p>
            <a:r>
              <a:rPr lang="en-US" sz="29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lt-LT" sz="29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PROJEKTAS: </a:t>
            </a:r>
            <a:r>
              <a:rPr lang="lt-LT" sz="2900" i="0" dirty="0">
                <a:effectLst/>
                <a:latin typeface="Arial" panose="020B0604020202020204" pitchFamily="34" charset="0"/>
              </a:rPr>
              <a:t>Neformaliojo vaikų švietimo paslaugų plėtra</a:t>
            </a:r>
            <a:r>
              <a:rPr lang="en-US" sz="2900" i="0" dirty="0">
                <a:effectLst/>
                <a:latin typeface="Arial" panose="020B0604020202020204" pitchFamily="34" charset="0"/>
              </a:rPr>
              <a:t>”</a:t>
            </a:r>
            <a:r>
              <a:rPr lang="lt-LT" sz="2900" i="0" dirty="0">
                <a:effectLst/>
                <a:latin typeface="Arial" panose="020B0604020202020204" pitchFamily="34" charset="0"/>
              </a:rPr>
              <a:t> </a:t>
            </a:r>
          </a:p>
          <a:p>
            <a:pPr>
              <a:spcBef>
                <a:spcPts val="600"/>
              </a:spcBef>
            </a:pPr>
            <a:r>
              <a:rPr lang="lt-LT" sz="2900" b="1" dirty="0">
                <a:solidFill>
                  <a:srgbClr val="00B050"/>
                </a:solidFill>
                <a:latin typeface="Arial" panose="020B0604020202020204" pitchFamily="34" charset="0"/>
              </a:rPr>
              <a:t>VEIKLA: </a:t>
            </a:r>
            <a:r>
              <a:rPr lang="lt-LT" sz="2900" i="0" dirty="0">
                <a:effectLst/>
                <a:latin typeface="Arial" panose="020B0604020202020204" pitchFamily="34" charset="0"/>
              </a:rPr>
              <a:t>„4K modelio įgyvendinimas mokyklose“</a:t>
            </a:r>
            <a:r>
              <a:rPr lang="lt-LT" sz="2900" b="1" i="0" dirty="0">
                <a:effectLst/>
                <a:latin typeface="Arial" panose="020B0604020202020204" pitchFamily="34" charset="0"/>
              </a:rPr>
              <a:t> </a:t>
            </a:r>
          </a:p>
          <a:p>
            <a:pPr>
              <a:spcBef>
                <a:spcPts val="600"/>
              </a:spcBef>
            </a:pPr>
            <a:r>
              <a:rPr lang="lt-LT" sz="2900" b="1" dirty="0">
                <a:solidFill>
                  <a:srgbClr val="00B050"/>
                </a:solidFill>
                <a:latin typeface="Arial" panose="020B0604020202020204" pitchFamily="34" charset="0"/>
              </a:rPr>
              <a:t>ĮGYVENDINIMAS: </a:t>
            </a:r>
            <a:r>
              <a:rPr lang="lt-LT" sz="2900" dirty="0">
                <a:latin typeface="Arial" panose="020B0604020202020204" pitchFamily="34" charset="0"/>
              </a:rPr>
              <a:t>Lietuvos mokinių neformaliojo švietimo centras</a:t>
            </a:r>
            <a:endParaRPr lang="lt-LT" sz="2900" i="0" dirty="0">
              <a:effectLst/>
              <a:latin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lt-LT" sz="2900" b="1" i="0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TIKSLINĖ GRUPĖ </a:t>
            </a:r>
            <a:r>
              <a:rPr lang="lt-LT" sz="2900" i="0" dirty="0">
                <a:effectLst/>
                <a:latin typeface="Arial" panose="020B0604020202020204" pitchFamily="34" charset="0"/>
              </a:rPr>
              <a:t>– bendrojo ugdymo mokyklų 1-12 kl. mokiniai</a:t>
            </a:r>
          </a:p>
          <a:p>
            <a:pPr>
              <a:spcBef>
                <a:spcPts val="600"/>
              </a:spcBef>
            </a:pPr>
            <a:r>
              <a:rPr lang="lt-LT" sz="29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TIKSLAS</a:t>
            </a:r>
            <a:r>
              <a:rPr lang="lt-LT" sz="2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900" dirty="0">
                <a:latin typeface="Arial" panose="020B0604020202020204" pitchFamily="34" charset="0"/>
                <a:cs typeface="Arial" panose="020B0604020202020204" pitchFamily="34" charset="0"/>
              </a:rPr>
              <a:t>– mokinių neformaliuoju ir savišvietos būdu įgytų kompetencijų pripažinimo sistemos kūrimas ir plėtojimas. </a:t>
            </a:r>
          </a:p>
          <a:p>
            <a:pPr>
              <a:spcBef>
                <a:spcPts val="600"/>
              </a:spcBef>
            </a:pPr>
            <a:r>
              <a:rPr lang="lt-LT" sz="29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UŽDAVINIAI:</a:t>
            </a: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lt-LT" sz="2900" dirty="0">
                <a:latin typeface="Arial" panose="020B0604020202020204" pitchFamily="34" charset="0"/>
                <a:cs typeface="Arial" panose="020B0604020202020204" pitchFamily="34" charset="0"/>
              </a:rPr>
              <a:t>Ugdyti </a:t>
            </a:r>
            <a:r>
              <a:rPr lang="en-US" sz="2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mokinių įgūdžius savarankiškai kelti tikslus</a:t>
            </a:r>
            <a:r>
              <a:rPr lang="lt-LT" sz="2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ir r</a:t>
            </a:r>
            <a:r>
              <a:rPr lang="en-US" sz="2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eflektuoti apie asmeninę mokymosi pažangą</a:t>
            </a:r>
            <a:r>
              <a:rPr lang="lt-LT" sz="2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</a:p>
          <a:p>
            <a:pPr marL="457200" indent="-457200" algn="just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lt-LT" sz="2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Skatinti mokinius geriau pažinti save, vykdyti pačių inicijuotus projektus, atrasti ir išbandyti naujas juos dominančias popamokines veiklas; </a:t>
            </a:r>
          </a:p>
          <a:p>
            <a:pPr marL="457200" indent="-457200" algn="just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2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</a:t>
            </a:r>
            <a:r>
              <a:rPr lang="lt-LT" sz="2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ė</a:t>
            </a:r>
            <a:r>
              <a:rPr lang="en-US" sz="2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toti mokyklos socialini</a:t>
            </a:r>
            <a:r>
              <a:rPr lang="lt-LT" sz="2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ų partnerių tinklą; </a:t>
            </a:r>
            <a:r>
              <a:rPr lang="en-US" sz="2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lt-LT" sz="2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2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Stiprinti</a:t>
            </a:r>
            <a:r>
              <a:rPr lang="lt-LT" sz="2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besimokančiųjų</a:t>
            </a:r>
            <a:r>
              <a:rPr lang="en-US" sz="2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motyvaciją mokytis visą gyvenimą.</a:t>
            </a:r>
            <a:endParaRPr lang="en-US" sz="29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CCB348C-7B93-4265-9E2B-A00D5A1D1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672" y="1532414"/>
            <a:ext cx="5651574" cy="444175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F1C07B9-894E-9105-77F2-F59D6F176869}"/>
              </a:ext>
            </a:extLst>
          </p:cNvPr>
          <p:cNvSpPr/>
          <p:nvPr/>
        </p:nvSpPr>
        <p:spPr>
          <a:xfrm>
            <a:off x="149942" y="4483510"/>
            <a:ext cx="2170469" cy="2113935"/>
          </a:xfrm>
          <a:prstGeom prst="rect">
            <a:avLst/>
          </a:prstGeom>
          <a:ln w="57150">
            <a:solidFill>
              <a:srgbClr val="FF99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b="1" dirty="0">
                <a:latin typeface="Arial" panose="020B0604020202020204" pitchFamily="34" charset="0"/>
                <a:cs typeface="Arial" panose="020B0604020202020204" pitchFamily="34" charset="0"/>
              </a:rPr>
              <a:t>Savivaldybės: </a:t>
            </a:r>
            <a:r>
              <a:rPr lang="lt-LT" sz="20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  <a:p>
            <a:pPr algn="ctr">
              <a:spcBef>
                <a:spcPts val="600"/>
              </a:spcBef>
            </a:pPr>
            <a:r>
              <a:rPr lang="lt-LT" b="1" dirty="0">
                <a:latin typeface="Arial" panose="020B0604020202020204" pitchFamily="34" charset="0"/>
                <a:cs typeface="Arial" panose="020B0604020202020204" pitchFamily="34" charset="0"/>
              </a:rPr>
              <a:t>Mokytojai:</a:t>
            </a: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0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</a:p>
          <a:p>
            <a:pPr algn="ctr">
              <a:spcBef>
                <a:spcPts val="600"/>
              </a:spcBef>
            </a:pPr>
            <a:r>
              <a:rPr lang="lt-LT" b="1" dirty="0">
                <a:latin typeface="Arial" panose="020B0604020202020204" pitchFamily="34" charset="0"/>
                <a:cs typeface="Arial" panose="020B0604020202020204" pitchFamily="34" charset="0"/>
              </a:rPr>
              <a:t>Mokiniai: </a:t>
            </a:r>
            <a:r>
              <a:rPr lang="lt-LT" sz="20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2946</a:t>
            </a:r>
          </a:p>
          <a:p>
            <a:pPr algn="ctr">
              <a:spcBef>
                <a:spcPts val="600"/>
              </a:spcBef>
            </a:pPr>
            <a:r>
              <a:rPr lang="lt-LT" sz="1600" i="1" dirty="0">
                <a:latin typeface="Arial" panose="020B0604020202020204" pitchFamily="34" charset="0"/>
                <a:cs typeface="Arial" panose="020B0604020202020204" pitchFamily="34" charset="0"/>
              </a:rPr>
              <a:t>1-4 kl. – 1036</a:t>
            </a:r>
          </a:p>
          <a:p>
            <a:pPr algn="ctr"/>
            <a:r>
              <a:rPr lang="lt-LT" sz="1600" i="1" dirty="0">
                <a:latin typeface="Arial" panose="020B0604020202020204" pitchFamily="34" charset="0"/>
                <a:cs typeface="Arial" panose="020B0604020202020204" pitchFamily="34" charset="0"/>
              </a:rPr>
              <a:t>5-8 kl. – 1793</a:t>
            </a:r>
          </a:p>
          <a:p>
            <a:pPr algn="ctr"/>
            <a:r>
              <a:rPr lang="lt-LT" sz="1600" i="1" dirty="0">
                <a:latin typeface="Arial" panose="020B0604020202020204" pitchFamily="34" charset="0"/>
                <a:cs typeface="Arial" panose="020B0604020202020204" pitchFamily="34" charset="0"/>
              </a:rPr>
              <a:t>9-12 kl. - 117</a:t>
            </a:r>
            <a:endParaRPr lang="en-US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027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63B6243-27C5-66FB-E207-E3B99B1C5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416" y="1215847"/>
            <a:ext cx="3706689" cy="46638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85F10D-33C5-264F-5596-030A409B0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4180" y="1213506"/>
            <a:ext cx="7344695" cy="466618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4D92431-BE6F-8A6B-D8E3-419AE80620D8}"/>
              </a:ext>
            </a:extLst>
          </p:cNvPr>
          <p:cNvSpPr/>
          <p:nvPr/>
        </p:nvSpPr>
        <p:spPr>
          <a:xfrm>
            <a:off x="634198" y="5292389"/>
            <a:ext cx="3451123" cy="49881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lt-LT" sz="1200" i="1" dirty="0">
                <a:latin typeface="Arial" panose="020B0604020202020204" pitchFamily="34" charset="0"/>
                <a:cs typeface="Arial" panose="020B0604020202020204" pitchFamily="34" charset="0"/>
              </a:rPr>
              <a:t>Šaltinis: Bandomajame 4K projekte dalyvavusių mokinių ir jų tėvų apklausa (LMNŠC, 2023)</a:t>
            </a:r>
            <a:endParaRPr lang="en-US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26AD8B4-E1D9-184E-1663-74772861E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198" y="193060"/>
            <a:ext cx="11530781" cy="785249"/>
          </a:xfrm>
        </p:spPr>
        <p:txBody>
          <a:bodyPr>
            <a:noAutofit/>
          </a:bodyPr>
          <a:lstStyle/>
          <a:p>
            <a:r>
              <a:rPr lang="lt-LT" sz="3200" b="1" dirty="0">
                <a:latin typeface="Arial" panose="020B0604020202020204" pitchFamily="34" charset="0"/>
                <a:cs typeface="Arial" panose="020B0604020202020204" pitchFamily="34" charset="0"/>
              </a:rPr>
              <a:t>Bendrojo ugdymo mokyklų rezultatai (I)</a:t>
            </a:r>
            <a:br>
              <a:rPr lang="lt-LT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800" b="1" i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(2022-2023 m. m.)  </a:t>
            </a:r>
            <a:endParaRPr lang="en-US" sz="2800" b="1" i="1" dirty="0">
              <a:solidFill>
                <a:srgbClr val="FF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910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303CCF8-A251-828E-3060-542B3438A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807" y="1826231"/>
            <a:ext cx="5419581" cy="369692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7233612-3005-09C4-712A-E40A8ED31709}"/>
              </a:ext>
            </a:extLst>
          </p:cNvPr>
          <p:cNvSpPr/>
          <p:nvPr/>
        </p:nvSpPr>
        <p:spPr>
          <a:xfrm>
            <a:off x="402549" y="4775908"/>
            <a:ext cx="5106095" cy="64892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lt-LT" sz="1400" i="1" dirty="0">
                <a:latin typeface="Arial" panose="020B0604020202020204" pitchFamily="34" charset="0"/>
                <a:cs typeface="Arial" panose="020B0604020202020204" pitchFamily="34" charset="0"/>
              </a:rPr>
              <a:t>Duomenų šaltinis: Bandomajame 4K projekte dalyvavusių bendrojo ugdymo mokyklų mokinių ir jų tėvų apklausa (LMNŠC, 2023) </a:t>
            </a:r>
            <a:endParaRPr lang="en-U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A766CA2-49FC-77B7-EFEB-D045B6639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9554" y="5885012"/>
            <a:ext cx="2600688" cy="790685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C2DEC25B-03F6-E610-C76E-F59733033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095" y="338884"/>
            <a:ext cx="11412098" cy="900006"/>
          </a:xfrm>
        </p:spPr>
        <p:txBody>
          <a:bodyPr>
            <a:normAutofit fontScale="90000"/>
          </a:bodyPr>
          <a:lstStyle/>
          <a:p>
            <a:r>
              <a:rPr lang="lt-LT" sz="3600" b="1" dirty="0">
                <a:latin typeface="Arial" panose="020B0604020202020204" pitchFamily="34" charset="0"/>
                <a:cs typeface="Arial" panose="020B0604020202020204" pitchFamily="34" charset="0"/>
              </a:rPr>
              <a:t>Bendrojo ugdymo mokyklų rezultatai (II)</a:t>
            </a:r>
            <a:br>
              <a:rPr lang="lt-LT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100" b="1" i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(2022-2023 m. m.)  </a:t>
            </a:r>
            <a:endParaRPr lang="en-US" sz="3100" b="1" i="1" dirty="0">
              <a:solidFill>
                <a:srgbClr val="FF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0C4B6C1-902D-F7A4-3A09-1D31077A1F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865" y="1868003"/>
            <a:ext cx="6125063" cy="368872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053BBBA-14DB-FE59-208C-20271DD5918E}"/>
              </a:ext>
            </a:extLst>
          </p:cNvPr>
          <p:cNvSpPr/>
          <p:nvPr/>
        </p:nvSpPr>
        <p:spPr>
          <a:xfrm>
            <a:off x="6841677" y="4896465"/>
            <a:ext cx="5104516" cy="6266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lt-LT" sz="1400" i="1" dirty="0">
                <a:latin typeface="Arial" panose="020B0604020202020204" pitchFamily="34" charset="0"/>
                <a:cs typeface="Arial" panose="020B0604020202020204" pitchFamily="34" charset="0"/>
              </a:rPr>
              <a:t>Duomenų šaltinis: Bandomajame 4K projekte dalyvavusių bendrojo ugdymo mokyklų mokinių ir jų tėvų apklausa (LMNŠC, 2023) </a:t>
            </a:r>
            <a:endParaRPr lang="en-U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603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9F0C73D-4E2A-77BB-0C7A-19B47E7DF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3096" y="206784"/>
            <a:ext cx="2985343" cy="31769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E2FB33-8E3E-841B-74FE-B6E5D516F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784" y="3189275"/>
            <a:ext cx="3057620" cy="35036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FDF6F6-2DB2-B396-F629-30371D4552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7112" y="3189275"/>
            <a:ext cx="3468730" cy="25008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6B95AD4-2EB2-71A5-42BF-A8FFFCB2CA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806" y="1897778"/>
            <a:ext cx="3486557" cy="34511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D831ADB-FFD2-B67D-7C6C-0C91EA127A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2262" y="3716792"/>
            <a:ext cx="3277578" cy="244863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4BA4EB7-11CA-4DC4-2708-A6767B95C2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5577" y="446389"/>
            <a:ext cx="3262993" cy="31769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706C39-D76C-B08A-FA32-FC30097FE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974" y="603017"/>
            <a:ext cx="4564425" cy="785249"/>
          </a:xfrm>
        </p:spPr>
        <p:txBody>
          <a:bodyPr>
            <a:noAutofit/>
          </a:bodyPr>
          <a:lstStyle/>
          <a:p>
            <a:r>
              <a:rPr lang="lt-LT" sz="3200" b="1" dirty="0">
                <a:latin typeface="Arial" panose="020B0604020202020204" pitchFamily="34" charset="0"/>
                <a:cs typeface="Arial" panose="020B0604020202020204" pitchFamily="34" charset="0"/>
              </a:rPr>
              <a:t>Bendrojo ugdymo mokyklų rezultatai (III)</a:t>
            </a:r>
            <a:br>
              <a:rPr lang="lt-LT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800" b="1" i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(2022-2023 m. m.)  </a:t>
            </a:r>
            <a:endParaRPr lang="en-US" sz="2800" b="1" i="1" dirty="0">
              <a:solidFill>
                <a:srgbClr val="FF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A8A495-2F2B-5CF5-680D-33DFB3A163EE}"/>
              </a:ext>
            </a:extLst>
          </p:cNvPr>
          <p:cNvSpPr txBox="1"/>
          <p:nvPr/>
        </p:nvSpPr>
        <p:spPr>
          <a:xfrm>
            <a:off x="453763" y="6312662"/>
            <a:ext cx="83471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https://www.lmnsc.lt/naujiena/isbandant-4k-modeli-mokiniai-stebino-savo-isradingumu/</a:t>
            </a:r>
            <a:r>
              <a:rPr lang="lt-LT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372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378095E-C39F-CCAA-6BD8-A20CCA99B054}"/>
              </a:ext>
            </a:extLst>
          </p:cNvPr>
          <p:cNvSpPr txBox="1">
            <a:spLocks/>
          </p:cNvSpPr>
          <p:nvPr/>
        </p:nvSpPr>
        <p:spPr>
          <a:xfrm>
            <a:off x="373579" y="205390"/>
            <a:ext cx="11371008" cy="101033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+mj-cs"/>
              </a:defRPr>
            </a:lvl1pPr>
          </a:lstStyle>
          <a:p>
            <a:pPr algn="l"/>
            <a:r>
              <a:rPr lang="lt-LT" sz="2800" b="1" dirty="0">
                <a:latin typeface="Arial" panose="020B0604020202020204" pitchFamily="34" charset="0"/>
                <a:cs typeface="Arial" panose="020B0604020202020204" pitchFamily="34" charset="0"/>
              </a:rPr>
              <a:t>Socialinės-pilietinės veiklos metodinės rekomendacijos mokykloms </a:t>
            </a:r>
            <a:r>
              <a:rPr lang="lt-LT" sz="28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lt-LT" sz="2800" b="1" i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ŠMSM, 2024 m.)</a:t>
            </a:r>
            <a:endParaRPr lang="en-US" sz="2800" b="1" i="1" dirty="0">
              <a:solidFill>
                <a:srgbClr val="FF990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BE850A-876A-4D3D-47D7-C5B6D8D715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00" y="2084439"/>
            <a:ext cx="4436001" cy="2889737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270D1C8A-3156-104C-AB4F-65F6909C7709}"/>
              </a:ext>
            </a:extLst>
          </p:cNvPr>
          <p:cNvSpPr/>
          <p:nvPr/>
        </p:nvSpPr>
        <p:spPr>
          <a:xfrm>
            <a:off x="4826433" y="3237391"/>
            <a:ext cx="1162618" cy="607384"/>
          </a:xfrm>
          <a:prstGeom prst="rightArrow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99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1C16FA-6234-0A67-E692-9891D0D73C4D}"/>
              </a:ext>
            </a:extLst>
          </p:cNvPr>
          <p:cNvSpPr txBox="1"/>
          <p:nvPr/>
        </p:nvSpPr>
        <p:spPr>
          <a:xfrm>
            <a:off x="101298" y="4974176"/>
            <a:ext cx="48742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1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lt-LT" sz="1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atsisiųsti PDF</a:t>
            </a:r>
            <a:r>
              <a:rPr lang="lt-LT" sz="1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552F2E-A577-9066-3569-11EF61AA08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9083" y="1651001"/>
            <a:ext cx="5925121" cy="399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735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42991-C84D-1332-2AFE-383D5BF37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426" y="226142"/>
            <a:ext cx="10515600" cy="1111046"/>
          </a:xfrm>
        </p:spPr>
        <p:txBody>
          <a:bodyPr/>
          <a:lstStyle/>
          <a:p>
            <a:r>
              <a:rPr lang="lt-LT" sz="3600" b="1" dirty="0">
                <a:latin typeface="Arial" panose="020B0604020202020204" pitchFamily="34" charset="0"/>
                <a:cs typeface="Arial" panose="020B0604020202020204" pitchFamily="34" charset="0"/>
              </a:rPr>
              <a:t>4K modelio išbandymas (II) </a:t>
            </a:r>
            <a:br>
              <a:rPr lang="lt-LT" dirty="0"/>
            </a:br>
            <a:r>
              <a:rPr lang="lt-LT" sz="2800" b="1" i="1" dirty="0">
                <a:solidFill>
                  <a:srgbClr val="FF9900"/>
                </a:solidFill>
              </a:rPr>
              <a:t>Profesinio mokymo įstaigose</a:t>
            </a:r>
            <a:r>
              <a:rPr lang="lt-LT" sz="2800" b="1" i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(2025-2029 m.)</a:t>
            </a:r>
            <a:endParaRPr lang="en-US" sz="2800" b="1" i="1" dirty="0">
              <a:solidFill>
                <a:srgbClr val="FF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C72B53-EF47-A3DA-4C94-8EA9983D5AB8}"/>
              </a:ext>
            </a:extLst>
          </p:cNvPr>
          <p:cNvSpPr txBox="1"/>
          <p:nvPr/>
        </p:nvSpPr>
        <p:spPr>
          <a:xfrm>
            <a:off x="176980" y="1483871"/>
            <a:ext cx="11838039" cy="5062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lt-LT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PROJEKTAS </a:t>
            </a:r>
            <a:r>
              <a:rPr lang="lt-LT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lt-LT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„Profesinis ugdymas – prieinamas visiems”</a:t>
            </a:r>
          </a:p>
          <a:p>
            <a:pPr algn="just">
              <a:spcBef>
                <a:spcPts val="600"/>
              </a:spcBef>
            </a:pPr>
            <a:r>
              <a:rPr lang="lt-LT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VEIKLA: </a:t>
            </a:r>
            <a:r>
              <a:rPr lang="lt-L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4K modelio integravimas į profesinio mokymo įstaigų karjeros konsultavimo sistemą </a:t>
            </a:r>
          </a:p>
          <a:p>
            <a:pPr algn="just">
              <a:spcBef>
                <a:spcPts val="600"/>
              </a:spcBef>
            </a:pPr>
            <a:r>
              <a:rPr lang="lt-LT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ĮGYVENDINIMAS: </a:t>
            </a:r>
            <a:r>
              <a:rPr lang="lt-L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Lietuvos neformaliojo švietimo agentūra  </a:t>
            </a:r>
          </a:p>
          <a:p>
            <a:pPr algn="just">
              <a:spcBef>
                <a:spcPts val="600"/>
              </a:spcBef>
            </a:pPr>
            <a:r>
              <a:rPr lang="lt-LT" b="1" i="0" dirty="0">
                <a:solidFill>
                  <a:srgbClr val="00B0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TIKSLINĖ GRUPĖ </a:t>
            </a:r>
            <a:r>
              <a:rPr lang="lt-LT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– 14 m. ir vyresni </a:t>
            </a:r>
            <a:r>
              <a:rPr lang="lt-LT" b="1" i="0" dirty="0">
                <a:solidFill>
                  <a:srgbClr val="FF99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profesinio mokymo įstaigų mokiniai</a:t>
            </a:r>
            <a:r>
              <a:rPr lang="lt-LT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turintys specialiųjų ugdymosi poreikių (SUP) ir (arba) augantys socialiai ar ekonomiškai sudėtingesnėmis sąlygomis (SEK) ir su jais dirbantys švietimo pagalbos specialistai (įskaitant ir karjeros specialistus). </a:t>
            </a:r>
          </a:p>
          <a:p>
            <a:pPr algn="just">
              <a:spcBef>
                <a:spcPts val="600"/>
              </a:spcBef>
            </a:pPr>
            <a:r>
              <a:rPr lang="lt-LT" b="1" i="0" dirty="0">
                <a:solidFill>
                  <a:srgbClr val="00B0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TIKSLAS</a:t>
            </a:r>
            <a:r>
              <a:rPr lang="lt-LT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– stiprinti profesinio mokymo įstaigų SUP/SEK mokinių motyvaciją mokytis</a:t>
            </a:r>
          </a:p>
          <a:p>
            <a:pPr algn="just">
              <a:spcBef>
                <a:spcPts val="600"/>
              </a:spcBef>
            </a:pPr>
            <a:r>
              <a:rPr lang="lt-LT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UŽDAVINIAI: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lt-L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Skatinti juos lankyti mokyklą ir pabaigti pasirinktą mokymosi programą; 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lt-L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Didinti jų įsitraukimą į popamokines veiklas;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lt-L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Padėti jiems lavinti konkrečius įgūdžius, leidžiančius realizuoti savo potencialą;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lt-L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Sistemingai stebėti jų pasiekimus, motyvaciją ir atotrūkius;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lt-L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Stiprinti su jais dirbančių specialistų kompetencijas organizuoti 4K modelio veiklas</a:t>
            </a:r>
          </a:p>
          <a:p>
            <a:pPr algn="just"/>
            <a:r>
              <a:rPr lang="lt-L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savo švietimo įstaigose, atsižvelgiant į mokinių poreikius. </a:t>
            </a:r>
          </a:p>
          <a:p>
            <a:pPr algn="just">
              <a:spcBef>
                <a:spcPts val="1200"/>
              </a:spcBef>
            </a:pPr>
            <a:r>
              <a:rPr lang="lt-LT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Daugiau apie projektą: </a:t>
            </a:r>
          </a:p>
          <a:p>
            <a:pPr algn="just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https://mukis.lt/bendra-informacija/projektai-1/profesinis-ugdymas-prieinamas-visiems-1</a:t>
            </a:r>
            <a:r>
              <a:rPr lang="lt-L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1456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25ABFFA-2F92-CF6E-AE70-77C1A093A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065" y="309642"/>
            <a:ext cx="10515600" cy="1012024"/>
          </a:xfrm>
        </p:spPr>
        <p:txBody>
          <a:bodyPr>
            <a:normAutofit/>
          </a:bodyPr>
          <a:lstStyle/>
          <a:p>
            <a:r>
              <a:rPr lang="lt-LT" sz="3600" b="1" dirty="0">
                <a:latin typeface="Arial" panose="020B0604020202020204" pitchFamily="34" charset="0"/>
                <a:cs typeface="Arial" panose="020B0604020202020204" pitchFamily="34" charset="0"/>
              </a:rPr>
              <a:t>Profesinio mokymo įstaigų rezultatai (I)</a:t>
            </a:r>
            <a:br>
              <a:rPr lang="lt-LT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100" b="1" i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(2025-2026 m. m.)</a:t>
            </a:r>
            <a:endParaRPr lang="en-US" sz="3100" i="1" dirty="0">
              <a:solidFill>
                <a:srgbClr val="FF9900"/>
              </a:solidFill>
              <a:highlight>
                <a:srgbClr val="FFFF00"/>
              </a:highlight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ECAF2C8-1389-0D7C-BC21-D98BF5D8AED2}"/>
              </a:ext>
            </a:extLst>
          </p:cNvPr>
          <p:cNvGraphicFramePr>
            <a:graphicFrameLocks/>
          </p:cNvGraphicFramePr>
          <p:nvPr/>
        </p:nvGraphicFramePr>
        <p:xfrm>
          <a:off x="444910" y="1639743"/>
          <a:ext cx="5365955" cy="4148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loud 7">
            <a:extLst>
              <a:ext uri="{FF2B5EF4-FFF2-40B4-BE49-F238E27FC236}">
                <a16:creationId xmlns:a16="http://schemas.microsoft.com/office/drawing/2014/main" id="{22BD6AC9-CC98-DC5E-522A-7CA5644D8F94}"/>
              </a:ext>
            </a:extLst>
          </p:cNvPr>
          <p:cNvSpPr/>
          <p:nvPr/>
        </p:nvSpPr>
        <p:spPr>
          <a:xfrm>
            <a:off x="4522840" y="2015612"/>
            <a:ext cx="1740310" cy="1305233"/>
          </a:xfrm>
          <a:prstGeom prst="cloud">
            <a:avLst/>
          </a:prstGeom>
          <a:solidFill>
            <a:srgbClr val="FF99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600" b="1" dirty="0">
                <a:solidFill>
                  <a:schemeClr val="bg1"/>
                </a:solidFill>
              </a:rPr>
              <a:t>74 proc.  įgyvendino sėkmingai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24CA8A4-F648-F9BD-FC99-42C683D8C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6098" y="1580702"/>
            <a:ext cx="4654022" cy="426677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A54A25A-D9D5-E0CE-F82B-14A22FC478DA}"/>
              </a:ext>
            </a:extLst>
          </p:cNvPr>
          <p:cNvSpPr/>
          <p:nvPr/>
        </p:nvSpPr>
        <p:spPr>
          <a:xfrm>
            <a:off x="6705600" y="4975123"/>
            <a:ext cx="4395019" cy="6472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lt-LT" sz="1200" i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Duomenų šaltinis: I-</a:t>
            </a:r>
            <a:r>
              <a:rPr lang="lt-LT" sz="1200" i="1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ajame</a:t>
            </a:r>
            <a:r>
              <a:rPr lang="lt-LT" sz="1200" i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4K modelio išbandymo su SUP/SEK mokiniais etape dalyvavusių profesinio mokymo įstaigų švietimo pagalbos specialistų apklausa (LINEŠA, 2026) </a:t>
            </a:r>
            <a:r>
              <a:rPr lang="lt-LT" sz="1100" i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100" i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5796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026479B-0C6C-57C0-502C-C02DC785C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463" y="1243138"/>
            <a:ext cx="10515600" cy="412528"/>
          </a:xfrm>
        </p:spPr>
        <p:txBody>
          <a:bodyPr>
            <a:noAutofit/>
          </a:bodyPr>
          <a:lstStyle/>
          <a:p>
            <a:pPr algn="ctr"/>
            <a:r>
              <a:rPr lang="lt-LT" sz="2000" b="1" dirty="0">
                <a:latin typeface="Arial" panose="020B0604020202020204" pitchFamily="34" charset="0"/>
                <a:cs typeface="Arial" panose="020B0604020202020204" pitchFamily="34" charset="0"/>
              </a:rPr>
              <a:t>4K veiklų įgyvendinimo metu patobulintos mokinių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bendrosios </a:t>
            </a:r>
            <a:r>
              <a:rPr lang="lt-LT" sz="2000" b="1" dirty="0">
                <a:latin typeface="Arial" panose="020B0604020202020204" pitchFamily="34" charset="0"/>
                <a:cs typeface="Arial" panose="020B0604020202020204" pitchFamily="34" charset="0"/>
              </a:rPr>
              <a:t>kompetencijos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A339E69-6EE5-6A69-C96E-4FC76DF2E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2063" y="5899355"/>
            <a:ext cx="383460" cy="7570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347DED1-B660-9EF7-0B49-B705851C5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532" y="1729539"/>
            <a:ext cx="9832530" cy="49712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0E61B4-5A5B-B5C8-E941-00593289067B}"/>
              </a:ext>
            </a:extLst>
          </p:cNvPr>
          <p:cNvSpPr txBox="1">
            <a:spLocks/>
          </p:cNvSpPr>
          <p:nvPr/>
        </p:nvSpPr>
        <p:spPr>
          <a:xfrm>
            <a:off x="527665" y="157242"/>
            <a:ext cx="10515600" cy="1012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+mj-cs"/>
              </a:defRPr>
            </a:lvl1pPr>
          </a:lstStyle>
          <a:p>
            <a:r>
              <a:rPr lang="lt-LT" sz="3300" b="1" dirty="0">
                <a:latin typeface="Arial" panose="020B0604020202020204" pitchFamily="34" charset="0"/>
                <a:cs typeface="Arial" panose="020B0604020202020204" pitchFamily="34" charset="0"/>
              </a:rPr>
              <a:t>Profesinio mokymo įstaigų rezultatai (II)</a:t>
            </a:r>
            <a:br>
              <a:rPr lang="lt-LT" sz="33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100" b="1" i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(2025-2026 m. m.)</a:t>
            </a:r>
            <a:endParaRPr lang="en-US" sz="3100" i="1" dirty="0">
              <a:solidFill>
                <a:srgbClr val="FF9900"/>
              </a:solidFill>
              <a:highlight>
                <a:srgbClr val="FFFF00"/>
              </a:highligh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A8C03D-87F6-4D6B-B6E2-204471696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2852" y="4852650"/>
            <a:ext cx="876422" cy="184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475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C7A2775-28EB-1707-FBD9-22B4D3EC04B9}"/>
              </a:ext>
            </a:extLst>
          </p:cNvPr>
          <p:cNvSpPr/>
          <p:nvPr/>
        </p:nvSpPr>
        <p:spPr>
          <a:xfrm>
            <a:off x="3748695" y="2425506"/>
            <a:ext cx="3691904" cy="926376"/>
          </a:xfrm>
          <a:prstGeom prst="roundRect">
            <a:avLst/>
          </a:prstGeom>
          <a:solidFill>
            <a:srgbClr val="FF990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600" b="1" i="1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lt-LT" sz="1600" b="1" i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„Pirmą kartą galiu parodyti savo kurtus dizainus kitiems.” </a:t>
            </a:r>
            <a:endParaRPr lang="en-US" sz="1600" b="1" kern="100" dirty="0">
              <a:solidFill>
                <a:schemeClr val="tx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6E2F63F-1264-54B4-7EC3-A9F711FD782B}"/>
              </a:ext>
            </a:extLst>
          </p:cNvPr>
          <p:cNvSpPr/>
          <p:nvPr/>
        </p:nvSpPr>
        <p:spPr>
          <a:xfrm>
            <a:off x="547210" y="2383609"/>
            <a:ext cx="3079057" cy="799838"/>
          </a:xfrm>
          <a:prstGeom prst="roundRect">
            <a:avLst/>
          </a:prstGeom>
          <a:solidFill>
            <a:srgbClr val="FF990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600" b="1" i="1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lt-LT" sz="1600" b="1" i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„Drąsiau jaučiuosi prie kitų žmonių.” </a:t>
            </a:r>
            <a:endParaRPr lang="en-US" sz="1600" b="1" kern="100" dirty="0">
              <a:solidFill>
                <a:schemeClr val="tx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0F1A895-564A-66A9-C532-54BCD8F374B9}"/>
              </a:ext>
            </a:extLst>
          </p:cNvPr>
          <p:cNvSpPr/>
          <p:nvPr/>
        </p:nvSpPr>
        <p:spPr>
          <a:xfrm>
            <a:off x="3780802" y="3549527"/>
            <a:ext cx="3691905" cy="924837"/>
          </a:xfrm>
          <a:prstGeom prst="roundRect">
            <a:avLst/>
          </a:prstGeom>
          <a:solidFill>
            <a:srgbClr val="FF990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600" b="1" i="1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lt-LT" sz="1600" b="1" i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„Veiklos suteikė geras emocijas, geriau pažįstu klasiokus.” </a:t>
            </a:r>
            <a:endParaRPr lang="en-US" sz="1600" b="1" kern="100" dirty="0">
              <a:solidFill>
                <a:schemeClr val="tx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CFDAEA8-3421-043C-865E-0D6E464C3811}"/>
              </a:ext>
            </a:extLst>
          </p:cNvPr>
          <p:cNvSpPr/>
          <p:nvPr/>
        </p:nvSpPr>
        <p:spPr>
          <a:xfrm>
            <a:off x="3939978" y="4625156"/>
            <a:ext cx="3073755" cy="773216"/>
          </a:xfrm>
          <a:prstGeom prst="roundRect">
            <a:avLst/>
          </a:prstGeom>
          <a:solidFill>
            <a:srgbClr val="FF990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600" b="1" i="1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lt-LT" sz="1600" b="1" i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„</a:t>
            </a:r>
            <a:r>
              <a:rPr lang="lt-LT" sz="1600" b="1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Atsirado noras kurti dar daugiau.</a:t>
            </a:r>
            <a:r>
              <a:rPr lang="lt-LT" sz="1600" b="1" i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” </a:t>
            </a:r>
            <a:endParaRPr lang="en-US" sz="1600" b="1" i="1" kern="100" dirty="0">
              <a:solidFill>
                <a:schemeClr val="tx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D55A7AE-6F28-672A-DD85-575255851AF0}"/>
              </a:ext>
            </a:extLst>
          </p:cNvPr>
          <p:cNvSpPr/>
          <p:nvPr/>
        </p:nvSpPr>
        <p:spPr>
          <a:xfrm>
            <a:off x="276711" y="4698272"/>
            <a:ext cx="3279398" cy="726936"/>
          </a:xfrm>
          <a:prstGeom prst="roundRect">
            <a:avLst/>
          </a:prstGeom>
          <a:solidFill>
            <a:srgbClr val="FF990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600" b="1" i="1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lt-LT" sz="1600" b="1" i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„Išmokau džiaugtis rezultatu.” </a:t>
            </a:r>
            <a:endParaRPr lang="en-US" sz="1600" b="1" kern="100" dirty="0">
              <a:solidFill>
                <a:schemeClr val="tx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213670A-60A1-DA4A-9BD8-90DC0272103C}"/>
              </a:ext>
            </a:extLst>
          </p:cNvPr>
          <p:cNvSpPr/>
          <p:nvPr/>
        </p:nvSpPr>
        <p:spPr>
          <a:xfrm>
            <a:off x="3768948" y="5598125"/>
            <a:ext cx="3245225" cy="1046826"/>
          </a:xfrm>
          <a:prstGeom prst="roundRect">
            <a:avLst/>
          </a:prstGeom>
          <a:solidFill>
            <a:srgbClr val="FF990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600" b="1" i="1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lt-LT" sz="1600" b="1" i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„Sutelkiu dėmesį ir darbą padarau iki galo, esu laimingesnis.” </a:t>
            </a:r>
            <a:endParaRPr lang="en-US" sz="1600" b="1" kern="100" dirty="0">
              <a:solidFill>
                <a:schemeClr val="tx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5EAF299-63DE-0FCE-7D3D-437D3862A829}"/>
              </a:ext>
            </a:extLst>
          </p:cNvPr>
          <p:cNvSpPr/>
          <p:nvPr/>
        </p:nvSpPr>
        <p:spPr>
          <a:xfrm>
            <a:off x="427246" y="1483105"/>
            <a:ext cx="2959510" cy="726936"/>
          </a:xfrm>
          <a:prstGeom prst="roundRect">
            <a:avLst/>
          </a:prstGeom>
          <a:solidFill>
            <a:srgbClr val="FF990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600" b="1" i="1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lt-LT" sz="1600" b="1" i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„Dalyvavimas veikloje tik sustiprino.” </a:t>
            </a:r>
            <a:endParaRPr lang="en-US" sz="1600" b="1" kern="100" dirty="0">
              <a:solidFill>
                <a:schemeClr val="tx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CDED1BE-EC30-5AA7-ECB0-D1986369A051}"/>
              </a:ext>
            </a:extLst>
          </p:cNvPr>
          <p:cNvSpPr/>
          <p:nvPr/>
        </p:nvSpPr>
        <p:spPr>
          <a:xfrm>
            <a:off x="417084" y="3356364"/>
            <a:ext cx="3192716" cy="1172417"/>
          </a:xfrm>
          <a:prstGeom prst="roundRect">
            <a:avLst/>
          </a:prstGeom>
          <a:solidFill>
            <a:srgbClr val="FF990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600" b="1" i="1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lt-LT" sz="1600" b="1" i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„Daug pastangų tikslo link. Jaučiausi azartiškai ir pakylėtai.” </a:t>
            </a:r>
            <a:endParaRPr lang="en-US" sz="1600" b="1" kern="100" dirty="0">
              <a:solidFill>
                <a:schemeClr val="tx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0CC6BE2-EF5F-BF4A-32BE-1D0981DC9F93}"/>
              </a:ext>
            </a:extLst>
          </p:cNvPr>
          <p:cNvSpPr/>
          <p:nvPr/>
        </p:nvSpPr>
        <p:spPr>
          <a:xfrm>
            <a:off x="417084" y="5598125"/>
            <a:ext cx="3245225" cy="1041200"/>
          </a:xfrm>
          <a:prstGeom prst="roundRect">
            <a:avLst/>
          </a:prstGeom>
          <a:solidFill>
            <a:srgbClr val="FF990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600" b="1" i="1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lt-LT" sz="1600" b="1" i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„Laimingas, nes mano darbai demonstruojami viešai ir kiti žmonės juos gali pamatyti.” </a:t>
            </a:r>
            <a:endParaRPr lang="en-US" sz="1600" b="1" kern="100" dirty="0">
              <a:solidFill>
                <a:schemeClr val="tx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B917F7A-B337-662D-A7C7-2D0AA59553BE}"/>
              </a:ext>
            </a:extLst>
          </p:cNvPr>
          <p:cNvSpPr/>
          <p:nvPr/>
        </p:nvSpPr>
        <p:spPr>
          <a:xfrm>
            <a:off x="3573596" y="1501185"/>
            <a:ext cx="3867003" cy="726937"/>
          </a:xfrm>
          <a:prstGeom prst="roundRect">
            <a:avLst/>
          </a:prstGeom>
          <a:solidFill>
            <a:srgbClr val="FF990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600" b="1" i="1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lt-LT" sz="1600" b="1" i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„Supratau, kad esu kūrybiška.” </a:t>
            </a:r>
            <a:endParaRPr lang="en-US" sz="1600" b="1" kern="100" dirty="0">
              <a:solidFill>
                <a:schemeClr val="tx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3833494-CE70-1695-7FAD-BC7EE6B44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0225" y="1085726"/>
            <a:ext cx="2059710" cy="267955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25406FF-246C-D699-BBBF-B1972BA175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3736" y="3935840"/>
            <a:ext cx="2639359" cy="258364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92FCB32-8321-FC44-E6F8-B2FDE72109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7011" y="5353570"/>
            <a:ext cx="2787638" cy="143878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17FB3C4-5AB5-D689-AB6E-AA9A5F92AD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0118" y="3302451"/>
            <a:ext cx="1620340" cy="19252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D2AEEF5-388E-6423-14EA-4954579563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0325" y="1446749"/>
            <a:ext cx="2320174" cy="173669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060298D-984B-C1EB-90FB-8D8A50C2EBAF}"/>
              </a:ext>
            </a:extLst>
          </p:cNvPr>
          <p:cNvSpPr txBox="1">
            <a:spLocks/>
          </p:cNvSpPr>
          <p:nvPr/>
        </p:nvSpPr>
        <p:spPr>
          <a:xfrm>
            <a:off x="527665" y="157242"/>
            <a:ext cx="10515600" cy="1012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+mj-cs"/>
              </a:defRPr>
            </a:lvl1pPr>
          </a:lstStyle>
          <a:p>
            <a:r>
              <a:rPr lang="lt-LT" sz="3300" b="1" dirty="0">
                <a:latin typeface="Arial" panose="020B0604020202020204" pitchFamily="34" charset="0"/>
                <a:cs typeface="Arial" panose="020B0604020202020204" pitchFamily="34" charset="0"/>
              </a:rPr>
              <a:t>Profesinio mokymo įstaigų rezultatai (III)</a:t>
            </a:r>
            <a:br>
              <a:rPr lang="lt-LT" sz="33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100" b="1" i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(2025-2026 m. m.)</a:t>
            </a:r>
            <a:endParaRPr lang="en-US" sz="3100" i="1" dirty="0">
              <a:solidFill>
                <a:srgbClr val="FF99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15084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C1A588E5-B7ED-F9D8-B1DE-8B689F1E30C5}"/>
              </a:ext>
            </a:extLst>
          </p:cNvPr>
          <p:cNvSpPr txBox="1"/>
          <p:nvPr/>
        </p:nvSpPr>
        <p:spPr>
          <a:xfrm>
            <a:off x="273424" y="1999972"/>
            <a:ext cx="6857297" cy="367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Kontaktiniai asmenys </a:t>
            </a:r>
            <a:r>
              <a:rPr lang="lt-LT" sz="20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profesinio mokymo įstaigų </a:t>
            </a:r>
            <a:r>
              <a:rPr lang="lt-LT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švietimo pagalbos specialistams, norintiems </a:t>
            </a:r>
            <a:r>
              <a:rPr lang="lt-LT" sz="20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4K modelį </a:t>
            </a:r>
            <a:r>
              <a:rPr lang="lt-LT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 SUP/SEK mokiniais išbandyti </a:t>
            </a:r>
            <a:r>
              <a:rPr lang="lt-LT" sz="20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2027 m.  </a:t>
            </a:r>
          </a:p>
          <a:p>
            <a:r>
              <a:rPr lang="lt-LT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projekte </a:t>
            </a:r>
            <a:r>
              <a:rPr lang="lt-LT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„Profesinis ugdymas – prieinamas visiems”</a:t>
            </a:r>
            <a:r>
              <a:rPr lang="lt-LT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>
              <a:spcBef>
                <a:spcPts val="1800"/>
              </a:spcBef>
            </a:pPr>
            <a:r>
              <a:rPr lang="lt-LT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Gėliūnė Adomaitytė</a:t>
            </a:r>
          </a:p>
          <a:p>
            <a:r>
              <a:rPr lang="lt-LT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geliune.adomaityte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@linesa.lt</a:t>
            </a:r>
            <a:endParaRPr lang="lt-LT" b="1" dirty="0">
              <a:solidFill>
                <a:schemeClr val="bg1"/>
              </a:solidFill>
              <a:highlight>
                <a:srgbClr val="FF99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+370 607 678 83</a:t>
            </a:r>
          </a:p>
          <a:p>
            <a:pPr>
              <a:spcBef>
                <a:spcPts val="1200"/>
              </a:spcBef>
            </a:pPr>
            <a:r>
              <a:rPr lang="en-US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Vitalija Paurien</a:t>
            </a:r>
            <a:r>
              <a:rPr lang="lt-LT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ė</a:t>
            </a:r>
          </a:p>
          <a:p>
            <a:r>
              <a:rPr lang="nn-NO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vitalija.pauriene@linesa.lt </a:t>
            </a:r>
            <a:endParaRPr lang="lt-LT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n-NO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tel. nr. +370 616 73573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BA12977-F6BA-B4C7-28FB-2D484A91D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345" y="467785"/>
            <a:ext cx="2201958" cy="116344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F669589-4AB4-C7A6-81E1-69B523AEC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3320" y="323776"/>
            <a:ext cx="3926746" cy="2597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933CEC-D444-67BD-C952-C470535BB5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7132" y="5787309"/>
            <a:ext cx="2875467" cy="9005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2BBB1DF-A13C-7478-2EF8-1D7FB373370A}"/>
              </a:ext>
            </a:extLst>
          </p:cNvPr>
          <p:cNvSpPr txBox="1"/>
          <p:nvPr/>
        </p:nvSpPr>
        <p:spPr>
          <a:xfrm>
            <a:off x="7374468" y="2925053"/>
            <a:ext cx="42569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800"/>
              </a:spcAft>
            </a:pPr>
            <a:r>
              <a:rPr lang="lt-LT" sz="1200" i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KT mokymai </a:t>
            </a:r>
            <a:r>
              <a:rPr lang="lt-LT" sz="1200" i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„</a:t>
            </a:r>
            <a:r>
              <a:rPr lang="lt-LT" sz="1200" i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Asmeniniais besimokančiojo tikslais ir refleksija grįsto ugdymo (4K modelio) įgyvendinimas</a:t>
            </a:r>
            <a:r>
              <a:rPr lang="lt-LT" sz="1200" i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” (40 ak. val.) (2025 m. birželio 16-17 d.)</a:t>
            </a:r>
            <a:r>
              <a:rPr lang="lt-LT" sz="1200" i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US" sz="1200" i="1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28CDC6F-9C07-988B-0BE8-74BBD76495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7122" y="3732920"/>
            <a:ext cx="4094290" cy="23018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32FF52B-8765-26F3-C28A-FB7830DA539E}"/>
              </a:ext>
            </a:extLst>
          </p:cNvPr>
          <p:cNvSpPr txBox="1"/>
          <p:nvPr/>
        </p:nvSpPr>
        <p:spPr>
          <a:xfrm>
            <a:off x="7537122" y="6041567"/>
            <a:ext cx="42569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800"/>
              </a:spcAft>
            </a:pPr>
            <a:r>
              <a:rPr lang="lt-LT" sz="1200" i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KT mokymai </a:t>
            </a:r>
            <a:r>
              <a:rPr lang="lt-LT" sz="1200" i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„</a:t>
            </a:r>
            <a:r>
              <a:rPr lang="lt-LT" sz="1200" i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Asmeniniais besimokančiojo tikslais ir refleksija grįsto ugdymo (4K modelio) įgyvendinimas</a:t>
            </a:r>
            <a:r>
              <a:rPr lang="lt-LT" sz="1200" i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” (40 ak. val.) (2026 m. balandžio 22-23 d.)</a:t>
            </a:r>
            <a:r>
              <a:rPr lang="lt-LT" sz="1200" i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US" sz="1200" i="1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1917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F1A3EB0-7030-D32E-AD12-6FC4DB74A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96" y="1149279"/>
            <a:ext cx="5768351" cy="30083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FF6CBC-B54A-13C9-CDA3-B408EE0A4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0829" y="1149279"/>
            <a:ext cx="5177151" cy="547049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751608A5-C45F-A633-BF99-84124C567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48" y="160565"/>
            <a:ext cx="10405306" cy="952397"/>
          </a:xfrm>
        </p:spPr>
        <p:txBody>
          <a:bodyPr>
            <a:noAutofit/>
          </a:bodyPr>
          <a:lstStyle/>
          <a:p>
            <a:r>
              <a:rPr lang="lt-LT" sz="3200" b="1" dirty="0">
                <a:latin typeface="Arial" panose="020B0604020202020204" pitchFamily="34" charset="0"/>
                <a:cs typeface="Arial" panose="020B0604020202020204" pitchFamily="34" charset="0"/>
              </a:rPr>
              <a:t>4K modelio taikymo galimybės praktikoje 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30DB840-4EDE-1C58-3366-32B33BB8B7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264998"/>
              </p:ext>
            </p:extLst>
          </p:nvPr>
        </p:nvGraphicFramePr>
        <p:xfrm>
          <a:off x="702297" y="4237255"/>
          <a:ext cx="5768351" cy="238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6952">
                  <a:extLst>
                    <a:ext uri="{9D8B030D-6E8A-4147-A177-3AD203B41FA5}">
                      <a16:colId xmlns:a16="http://schemas.microsoft.com/office/drawing/2014/main" val="82646762"/>
                    </a:ext>
                  </a:extLst>
                </a:gridCol>
                <a:gridCol w="2254590">
                  <a:extLst>
                    <a:ext uri="{9D8B030D-6E8A-4147-A177-3AD203B41FA5}">
                      <a16:colId xmlns:a16="http://schemas.microsoft.com/office/drawing/2014/main" val="4202102224"/>
                    </a:ext>
                  </a:extLst>
                </a:gridCol>
                <a:gridCol w="2386809">
                  <a:extLst>
                    <a:ext uri="{9D8B030D-6E8A-4147-A177-3AD203B41FA5}">
                      <a16:colId xmlns:a16="http://schemas.microsoft.com/office/drawing/2014/main" val="1655803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4K sritis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Socialinė-pilietinė veikla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Profesinis veiklinimas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0281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Aš Kuriu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Inicijuoju bendruomenei naudingą pokytį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Generuoju profesines idėjas, planuoju ir jas įgyvendinu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240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Aš Keičiu 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Mokausi suprasti kitų poreikius ir savo atsakomybę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Pažįstu savo gebėjimus, interesus ir profesines galimybes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1420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Aš su Kitais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Bendradarbiauju, tariuosi, telkiu bendruomenę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Mokausi komandinio darbo ir profesinės komunikacijos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8788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Aš Kitiems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Prisidedu prie kitų žmonių gerovės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Suprantu profesijų kuriamą vertę ir socialinę atsakomybę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74985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7532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C3ACD7C-1BD1-B60D-EF58-63C0BCA84A7D}"/>
              </a:ext>
            </a:extLst>
          </p:cNvPr>
          <p:cNvSpPr txBox="1">
            <a:spLocks/>
          </p:cNvSpPr>
          <p:nvPr/>
        </p:nvSpPr>
        <p:spPr>
          <a:xfrm>
            <a:off x="416903" y="204708"/>
            <a:ext cx="10922725" cy="7447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lt-LT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4K metodinė medžiaga mokytojams, mokiniams ir mentoriams </a:t>
            </a:r>
          </a:p>
          <a:p>
            <a:pPr algn="l"/>
            <a:r>
              <a:rPr lang="lt-LT" sz="2400" b="1" i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(Kurk Lietuvai, 2020 m.)</a:t>
            </a:r>
            <a:r>
              <a:rPr lang="en-US" sz="2400" b="1" i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154CF1-4A9F-4617-4FFE-E5168F640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1763" y="997348"/>
            <a:ext cx="1751103" cy="2512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C4859B4-405C-DEA0-CC29-F586CCA94253}"/>
              </a:ext>
            </a:extLst>
          </p:cNvPr>
          <p:cNvSpPr txBox="1"/>
          <p:nvPr/>
        </p:nvSpPr>
        <p:spPr>
          <a:xfrm>
            <a:off x="1792570" y="3493585"/>
            <a:ext cx="1600200" cy="351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lt-LT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Atsisiųsti PDF</a:t>
            </a:r>
            <a:endParaRPr lang="en-US" sz="1600" b="1" kern="100" dirty="0">
              <a:solidFill>
                <a:srgbClr val="00B05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DBDA89C-25FA-6411-515A-7E952CB4E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1998" y="996160"/>
            <a:ext cx="1767732" cy="248991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1724308-E5C6-2389-F758-FE77E1A18BBB}"/>
              </a:ext>
            </a:extLst>
          </p:cNvPr>
          <p:cNvSpPr txBox="1"/>
          <p:nvPr/>
        </p:nvSpPr>
        <p:spPr>
          <a:xfrm>
            <a:off x="4507084" y="3424308"/>
            <a:ext cx="1600200" cy="361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lt-LT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Atsisiųsti PDF</a:t>
            </a:r>
            <a:endParaRPr lang="en-US" sz="1600" b="1" kern="100" dirty="0">
              <a:solidFill>
                <a:srgbClr val="00B05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01BCB6E-983D-470E-DC72-C2CAC1A679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653" y="1022277"/>
            <a:ext cx="1701731" cy="240203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ABD20C2-74DE-850A-9A22-D4B283B701CD}"/>
              </a:ext>
            </a:extLst>
          </p:cNvPr>
          <p:cNvSpPr txBox="1"/>
          <p:nvPr/>
        </p:nvSpPr>
        <p:spPr>
          <a:xfrm>
            <a:off x="7287516" y="3419210"/>
            <a:ext cx="1681979" cy="361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lt-LT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Atsisiųsti PDF</a:t>
            </a:r>
            <a:endParaRPr lang="en-US" sz="1600" b="1" kern="100" dirty="0">
              <a:solidFill>
                <a:srgbClr val="00B05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EC10922-8A64-3531-68A3-6587528486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1763" y="3945207"/>
            <a:ext cx="1746655" cy="246817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62E2C9C-39B3-6BFE-7C1E-AF8CD037B8E5}"/>
              </a:ext>
            </a:extLst>
          </p:cNvPr>
          <p:cNvSpPr txBox="1"/>
          <p:nvPr/>
        </p:nvSpPr>
        <p:spPr>
          <a:xfrm>
            <a:off x="1831977" y="6424254"/>
            <a:ext cx="1600200" cy="361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lt-LT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Atsisiųsti PDF</a:t>
            </a:r>
            <a:endParaRPr lang="en-US" sz="1600" b="1" kern="100" dirty="0">
              <a:solidFill>
                <a:srgbClr val="00B05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A0C75B1-5F62-25A4-219C-DD0EB47138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33856" y="3934339"/>
            <a:ext cx="1746656" cy="248991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6C34C07-EEBC-5094-4E19-AE5B76B15679}"/>
              </a:ext>
            </a:extLst>
          </p:cNvPr>
          <p:cNvSpPr txBox="1"/>
          <p:nvPr/>
        </p:nvSpPr>
        <p:spPr>
          <a:xfrm>
            <a:off x="4539181" y="6424254"/>
            <a:ext cx="1600200" cy="351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lt-LT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Atsisiųsti PDF</a:t>
            </a:r>
            <a:endParaRPr lang="en-US" sz="1600" b="1" kern="100" dirty="0">
              <a:solidFill>
                <a:srgbClr val="00B05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EC05693-C416-7C12-B6BA-3E8FA9EBA4F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82191" y="3957706"/>
            <a:ext cx="1746656" cy="245061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B330A05-BA87-BBF1-2EE5-3F87D0035139}"/>
              </a:ext>
            </a:extLst>
          </p:cNvPr>
          <p:cNvSpPr txBox="1"/>
          <p:nvPr/>
        </p:nvSpPr>
        <p:spPr>
          <a:xfrm>
            <a:off x="7287516" y="6408317"/>
            <a:ext cx="1632257" cy="351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lt-LT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Atsisiųsti PDF</a:t>
            </a:r>
            <a:endParaRPr lang="en-US" sz="1600" b="1" kern="100" dirty="0">
              <a:solidFill>
                <a:srgbClr val="00B05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D3D99331-E45F-9427-F032-5104AD3A689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72572" y="5859426"/>
            <a:ext cx="2972215" cy="96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289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C3ACD7C-1BD1-B60D-EF58-63C0BCA84A7D}"/>
              </a:ext>
            </a:extLst>
          </p:cNvPr>
          <p:cNvSpPr txBox="1">
            <a:spLocks/>
          </p:cNvSpPr>
          <p:nvPr/>
        </p:nvSpPr>
        <p:spPr>
          <a:xfrm>
            <a:off x="330200" y="442569"/>
            <a:ext cx="11861800" cy="7447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lt-LT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4K vaizdo įrašai </a:t>
            </a:r>
          </a:p>
          <a:p>
            <a:pPr algn="l"/>
            <a:r>
              <a:rPr lang="lt-LT" sz="2400" b="1" i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(ES projektas „Neformaliojo vaikų švietimo paslaugų plėtra ”, 2023 m.)</a:t>
            </a:r>
            <a:r>
              <a:rPr lang="en-US" sz="2400" b="1" i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400" b="1" i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b="1" i="1" dirty="0">
              <a:solidFill>
                <a:srgbClr val="FF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619E76D2-CB81-E53B-55F1-76454D332A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0686" y="1412824"/>
            <a:ext cx="3694344" cy="2172821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1224B0FE-EBFF-ADB4-D771-41F32E8A38F9}"/>
              </a:ext>
            </a:extLst>
          </p:cNvPr>
          <p:cNvSpPr txBox="1"/>
          <p:nvPr/>
        </p:nvSpPr>
        <p:spPr>
          <a:xfrm>
            <a:off x="2498683" y="3582601"/>
            <a:ext cx="16782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Žiūrėti video </a:t>
            </a:r>
            <a:endParaRPr lang="en-US" sz="1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C12903F6-02A4-E1AD-4186-CA5CD7F159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1934" y="1412824"/>
            <a:ext cx="3604465" cy="2116359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25299C1F-CEF3-B118-9036-3F2EE2C02786}"/>
              </a:ext>
            </a:extLst>
          </p:cNvPr>
          <p:cNvSpPr txBox="1"/>
          <p:nvPr/>
        </p:nvSpPr>
        <p:spPr>
          <a:xfrm>
            <a:off x="6961481" y="3582601"/>
            <a:ext cx="14562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Žiūrėti video </a:t>
            </a:r>
            <a:endParaRPr lang="en-US" sz="1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E4A83D4C-E2D8-A6F9-B284-FD3081997C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5258" y="4066856"/>
            <a:ext cx="3599772" cy="2108551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2C8C9D7E-C876-5AA9-B9F6-429F91600B04}"/>
              </a:ext>
            </a:extLst>
          </p:cNvPr>
          <p:cNvSpPr txBox="1"/>
          <p:nvPr/>
        </p:nvSpPr>
        <p:spPr>
          <a:xfrm>
            <a:off x="2498683" y="6186919"/>
            <a:ext cx="19513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Žiūrėti video </a:t>
            </a:r>
            <a:endParaRPr lang="en-US" sz="1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3271BB33-1D44-3EEB-8EEF-2CDFB3C515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1199" y="4072935"/>
            <a:ext cx="3505200" cy="2047078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E4D9B077-A8A1-ADD6-0591-0E18313628C4}"/>
              </a:ext>
            </a:extLst>
          </p:cNvPr>
          <p:cNvSpPr txBox="1"/>
          <p:nvPr/>
        </p:nvSpPr>
        <p:spPr>
          <a:xfrm>
            <a:off x="6961481" y="6127093"/>
            <a:ext cx="1583060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lt-LT" sz="1800" b="1" kern="100" dirty="0">
                <a:solidFill>
                  <a:srgbClr val="00B05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Žiūrėti video </a:t>
            </a:r>
            <a:endParaRPr lang="en-US" sz="1800" b="1" kern="100" dirty="0">
              <a:solidFill>
                <a:srgbClr val="00B05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D3D99331-E45F-9427-F032-5104AD3A68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89146" y="5896254"/>
            <a:ext cx="2602854" cy="84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4333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4023857-0408-87F4-4BE7-70592E4D4EA1}"/>
              </a:ext>
            </a:extLst>
          </p:cNvPr>
          <p:cNvSpPr txBox="1">
            <a:spLocks/>
          </p:cNvSpPr>
          <p:nvPr/>
        </p:nvSpPr>
        <p:spPr>
          <a:xfrm>
            <a:off x="701968" y="118988"/>
            <a:ext cx="8282641" cy="8994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lt-LT" sz="4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4K darbalapiai (LINEŠA, 2025 m.)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lt-LT" sz="3100" b="1" i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4K ciklas: nuo tikslo planavimo pažįstant save iki refleksijos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A473D8-F2B7-5781-5582-760BFB6BC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783" y="1154442"/>
            <a:ext cx="1721420" cy="24289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AE7336-52D9-401F-CD23-23382D881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4196" y="1130476"/>
            <a:ext cx="1721665" cy="24159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3F77D00-14B8-5760-9891-68DBAB4C9A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5635" y="1130476"/>
            <a:ext cx="1765861" cy="24522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7D0607E-EB87-3ACE-0213-B19171B193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5436" y="1140931"/>
            <a:ext cx="1748600" cy="24560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A70C4F9-6CE8-1BC4-DAA4-D36A337E26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8697" y="4004468"/>
            <a:ext cx="1821592" cy="244013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BDB1E53-2428-C2B5-FFDA-B6EB817637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4196" y="4010991"/>
            <a:ext cx="1766336" cy="244681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8B835D9-7A40-EB49-E927-ADAF59385C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4121" y="4010991"/>
            <a:ext cx="1779338" cy="243372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3BAE592-9C99-17AB-3DE7-3700600004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61713" y="4010991"/>
            <a:ext cx="1786072" cy="24576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6D55E4-444F-EF12-8C5B-1B5670FB0AD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57407" y="3741892"/>
            <a:ext cx="1095528" cy="28674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4C52C8E-AFFA-03D1-5768-FBA93FF0B174}"/>
              </a:ext>
            </a:extLst>
          </p:cNvPr>
          <p:cNvSpPr txBox="1"/>
          <p:nvPr/>
        </p:nvSpPr>
        <p:spPr>
          <a:xfrm>
            <a:off x="2244184" y="3539190"/>
            <a:ext cx="1622239" cy="351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</a:t>
            </a:r>
            <a:r>
              <a:rPr lang="lt-LT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lang="en-US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ųsti PDF</a:t>
            </a:r>
            <a:endParaRPr lang="en-US" sz="1600" b="1" kern="100" dirty="0">
              <a:solidFill>
                <a:srgbClr val="00B05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8D5498E-468B-7F9A-0855-2F7CB2A94565}"/>
              </a:ext>
            </a:extLst>
          </p:cNvPr>
          <p:cNvSpPr txBox="1"/>
          <p:nvPr/>
        </p:nvSpPr>
        <p:spPr>
          <a:xfrm>
            <a:off x="2257964" y="6404440"/>
            <a:ext cx="1656901" cy="351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</a:t>
            </a:r>
            <a:r>
              <a:rPr lang="lt-LT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lang="en-US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ųsti PDF</a:t>
            </a:r>
            <a:endParaRPr lang="en-US" sz="1600" b="1" kern="100" dirty="0">
              <a:solidFill>
                <a:srgbClr val="00B05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0B2CA9-279D-F52E-5777-2DE84D0CBD99}"/>
              </a:ext>
            </a:extLst>
          </p:cNvPr>
          <p:cNvSpPr txBox="1"/>
          <p:nvPr/>
        </p:nvSpPr>
        <p:spPr>
          <a:xfrm>
            <a:off x="4263523" y="3539190"/>
            <a:ext cx="1657009" cy="351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</a:t>
            </a:r>
            <a:r>
              <a:rPr lang="lt-LT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lang="en-US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ųsti PDF</a:t>
            </a:r>
            <a:endParaRPr lang="en-US" sz="1600" b="1" kern="100" dirty="0">
              <a:solidFill>
                <a:srgbClr val="00B05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5B2B01-337E-EE62-8C31-3DF2DDACA776}"/>
              </a:ext>
            </a:extLst>
          </p:cNvPr>
          <p:cNvSpPr txBox="1"/>
          <p:nvPr/>
        </p:nvSpPr>
        <p:spPr>
          <a:xfrm>
            <a:off x="4284735" y="6433628"/>
            <a:ext cx="1688523" cy="351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</a:t>
            </a:r>
            <a:r>
              <a:rPr lang="lt-LT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lang="en-US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ųsti PDF</a:t>
            </a:r>
            <a:endParaRPr lang="en-US" sz="1600" b="1" kern="100" dirty="0">
              <a:solidFill>
                <a:srgbClr val="00B05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8DC6FA4-C2A7-6122-09F7-3E8BE1390CF5}"/>
              </a:ext>
            </a:extLst>
          </p:cNvPr>
          <p:cNvSpPr txBox="1"/>
          <p:nvPr/>
        </p:nvSpPr>
        <p:spPr>
          <a:xfrm>
            <a:off x="6317632" y="3570719"/>
            <a:ext cx="16570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Atsisiųsti PDF</a:t>
            </a:r>
            <a:endParaRPr lang="en-US" sz="1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F81849E-1645-F4FC-7988-BD4F05335D88}"/>
              </a:ext>
            </a:extLst>
          </p:cNvPr>
          <p:cNvSpPr txBox="1"/>
          <p:nvPr/>
        </p:nvSpPr>
        <p:spPr>
          <a:xfrm>
            <a:off x="6317632" y="6417264"/>
            <a:ext cx="17271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Atsisiųsti PDF</a:t>
            </a:r>
            <a:endParaRPr lang="en-US" sz="1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6305AD2-8DC7-7EB0-C44A-555E247FFE27}"/>
              </a:ext>
            </a:extLst>
          </p:cNvPr>
          <p:cNvSpPr txBox="1"/>
          <p:nvPr/>
        </p:nvSpPr>
        <p:spPr>
          <a:xfrm>
            <a:off x="8368596" y="3570719"/>
            <a:ext cx="170448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Atsisiųsti PDF</a:t>
            </a:r>
            <a:endParaRPr lang="en-US" sz="1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47CC36F-71D4-2B45-FEF0-14DC246A8F19}"/>
              </a:ext>
            </a:extLst>
          </p:cNvPr>
          <p:cNvSpPr txBox="1"/>
          <p:nvPr/>
        </p:nvSpPr>
        <p:spPr>
          <a:xfrm>
            <a:off x="8403095" y="6440040"/>
            <a:ext cx="1588049" cy="351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Atsisiųsti PDF</a:t>
            </a:r>
            <a:endParaRPr lang="en-US" sz="1600" b="1" kern="100" dirty="0">
              <a:solidFill>
                <a:srgbClr val="00B05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FF9F82F-EF7F-35E2-4AEC-E5D4CC8ACC8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22735" y="4637496"/>
            <a:ext cx="1193799" cy="1193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7641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189CE-B1BA-B83F-5AFA-C0A406A21971}"/>
              </a:ext>
            </a:extLst>
          </p:cNvPr>
          <p:cNvSpPr txBox="1">
            <a:spLocks/>
          </p:cNvSpPr>
          <p:nvPr/>
        </p:nvSpPr>
        <p:spPr>
          <a:xfrm>
            <a:off x="668137" y="-46265"/>
            <a:ext cx="6572490" cy="124505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lt-LT" sz="5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4K darbalapiai (LINEŠA, 2026 m.)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lt-LT" sz="4400" b="1" i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Tikslų planavimas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74A8DF-485A-8FCA-1878-4840CC74EA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496" y="4088505"/>
            <a:ext cx="1654388" cy="235953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2548A21-25C8-8E98-7F3E-505E1833E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218" y="4117788"/>
            <a:ext cx="1646807" cy="23338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22A92B7-8397-BEE1-2F6F-109800AC2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4283" y="4103833"/>
            <a:ext cx="1641333" cy="233613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3A61E3F-A977-7B47-4DEA-78F7EA0E0A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6828" y="4117788"/>
            <a:ext cx="1652220" cy="232217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7A1ADCA-024D-D99C-4DCF-5C54DB95E4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6689" y="5947794"/>
            <a:ext cx="2098444" cy="65202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5860A0D-0C25-D577-695C-2332ACB751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7277" y="1368643"/>
            <a:ext cx="1622040" cy="229543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1693375-9ED2-E9E0-8EA4-983E6A1A0F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8503" y="1386792"/>
            <a:ext cx="1599846" cy="229543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6177140-4E49-0CCA-1529-14D4403DC2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05603" y="1346735"/>
            <a:ext cx="1650707" cy="2328049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BDD7A5A0-D0C3-A7F5-CD16-06F3E9D4801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3564" y="1336025"/>
            <a:ext cx="1642736" cy="232805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EAEDB90C-E96C-4CF4-3E16-815F879943A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01601" y="5883438"/>
            <a:ext cx="2036601" cy="716379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B42F9F3C-DB7E-4797-C1BD-A00578EC65D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53554" y="1336025"/>
            <a:ext cx="1642736" cy="23598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BA6BF9-D58E-87A3-3306-008CE5CB874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39317" y="730641"/>
            <a:ext cx="481156" cy="4681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2C1187-11DD-F602-4BD9-DE457F594F4A}"/>
              </a:ext>
            </a:extLst>
          </p:cNvPr>
          <p:cNvSpPr txBox="1"/>
          <p:nvPr/>
        </p:nvSpPr>
        <p:spPr>
          <a:xfrm>
            <a:off x="2053772" y="6411121"/>
            <a:ext cx="1619343" cy="351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Atsisiųsti PDF</a:t>
            </a:r>
            <a:endParaRPr lang="en-US" sz="1600" b="1" kern="100" dirty="0">
              <a:solidFill>
                <a:srgbClr val="00B05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098DA3-5928-8C43-F594-46BC50471AA6}"/>
              </a:ext>
            </a:extLst>
          </p:cNvPr>
          <p:cNvSpPr txBox="1"/>
          <p:nvPr/>
        </p:nvSpPr>
        <p:spPr>
          <a:xfrm>
            <a:off x="2007873" y="3650919"/>
            <a:ext cx="15669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Atsisiųsti PDF</a:t>
            </a:r>
            <a:endParaRPr lang="en-US" sz="1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C77B7AA-C2F7-8C48-F576-AC54D368B9C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408634" y="4070853"/>
            <a:ext cx="1642736" cy="234026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6B1AD0A-6F7D-2A27-38BB-AF515AC44C94}"/>
              </a:ext>
            </a:extLst>
          </p:cNvPr>
          <p:cNvSpPr txBox="1"/>
          <p:nvPr/>
        </p:nvSpPr>
        <p:spPr>
          <a:xfrm>
            <a:off x="3875357" y="3655963"/>
            <a:ext cx="16193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Atsisiųsti PDF</a:t>
            </a:r>
            <a:endParaRPr lang="en-US" sz="1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8C20FEA-C857-E0E9-34D3-3EE50C901667}"/>
              </a:ext>
            </a:extLst>
          </p:cNvPr>
          <p:cNvSpPr txBox="1"/>
          <p:nvPr/>
        </p:nvSpPr>
        <p:spPr>
          <a:xfrm>
            <a:off x="5621284" y="3674008"/>
            <a:ext cx="16193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Atsisiųsti PDF</a:t>
            </a:r>
            <a:endParaRPr lang="en-US" sz="1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CE2FDD-2B25-2F8F-5F18-FE43EFB1E289}"/>
              </a:ext>
            </a:extLst>
          </p:cNvPr>
          <p:cNvSpPr txBox="1"/>
          <p:nvPr/>
        </p:nvSpPr>
        <p:spPr>
          <a:xfrm>
            <a:off x="7506957" y="3650919"/>
            <a:ext cx="16193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Atsisiųsti PDF</a:t>
            </a:r>
            <a:endParaRPr lang="en-US" sz="1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4A8A65E-448A-D94E-756F-68885C7D5103}"/>
              </a:ext>
            </a:extLst>
          </p:cNvPr>
          <p:cNvSpPr txBox="1"/>
          <p:nvPr/>
        </p:nvSpPr>
        <p:spPr>
          <a:xfrm>
            <a:off x="9408634" y="3681893"/>
            <a:ext cx="16193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Atsisiųsti PDF</a:t>
            </a:r>
            <a:endParaRPr lang="en-US" sz="1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4AD281C-6951-DD61-A3B2-0AEE2A9A2596}"/>
              </a:ext>
            </a:extLst>
          </p:cNvPr>
          <p:cNvSpPr txBox="1"/>
          <p:nvPr/>
        </p:nvSpPr>
        <p:spPr>
          <a:xfrm>
            <a:off x="3816412" y="6423945"/>
            <a:ext cx="16193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Atsisiųsti PDF</a:t>
            </a:r>
            <a:endParaRPr lang="en-US" sz="1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D899874-B10C-CDBB-277E-1FBA3CA89F73}"/>
              </a:ext>
            </a:extLst>
          </p:cNvPr>
          <p:cNvSpPr txBox="1"/>
          <p:nvPr/>
        </p:nvSpPr>
        <p:spPr>
          <a:xfrm>
            <a:off x="5729514" y="6406616"/>
            <a:ext cx="16193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Atsisiųsti PDF</a:t>
            </a:r>
            <a:endParaRPr lang="en-US" sz="1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30A34A8-524C-6DF7-43A9-54DE592A2E53}"/>
              </a:ext>
            </a:extLst>
          </p:cNvPr>
          <p:cNvSpPr txBox="1"/>
          <p:nvPr/>
        </p:nvSpPr>
        <p:spPr>
          <a:xfrm>
            <a:off x="7585131" y="6448043"/>
            <a:ext cx="16193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Atsisiųsti PDF</a:t>
            </a:r>
            <a:endParaRPr lang="en-US" sz="1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08D215D-BE57-37A7-2CCF-97D50E76EC5E}"/>
              </a:ext>
            </a:extLst>
          </p:cNvPr>
          <p:cNvSpPr txBox="1"/>
          <p:nvPr/>
        </p:nvSpPr>
        <p:spPr>
          <a:xfrm>
            <a:off x="9498388" y="6423945"/>
            <a:ext cx="16193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Atsisiųsti PDF</a:t>
            </a:r>
            <a:endParaRPr lang="en-US" sz="1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7BB8E2-1F33-5D47-A127-C780A448C278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53213" y="4753995"/>
            <a:ext cx="1193799" cy="1193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8921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189CE-B1BA-B83F-5AFA-C0A406A21971}"/>
              </a:ext>
            </a:extLst>
          </p:cNvPr>
          <p:cNvSpPr txBox="1">
            <a:spLocks/>
          </p:cNvSpPr>
          <p:nvPr/>
        </p:nvSpPr>
        <p:spPr>
          <a:xfrm>
            <a:off x="734972" y="168685"/>
            <a:ext cx="7350695" cy="9808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lt-LT" sz="3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4K darbalapiai (LINEŠA, 2026 m.)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lt-LT" sz="3600" b="1" i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Refleksija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2853E8-FDB1-A820-DB0B-E31BD873F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578" y="4005590"/>
            <a:ext cx="1639277" cy="23367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F3E9AC-3EEA-4C96-24CC-A01AFA773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0228" y="4024029"/>
            <a:ext cx="1674255" cy="23800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E52310-2DD9-AE40-15A4-912E9A87E2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8344" y="4036908"/>
            <a:ext cx="1688878" cy="23800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CA040F-E590-2CD7-3DB2-519C344243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5667" y="4067822"/>
            <a:ext cx="1628982" cy="231855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82AB71A-2231-6ED3-1409-491EDDC5FC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2711" y="1298279"/>
            <a:ext cx="1555082" cy="224086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893BDD6-B6E9-FF1C-ADA2-DAEF5E712D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9099" y="1286455"/>
            <a:ext cx="1590226" cy="225646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1A22818-EFBE-FD05-EA65-323CD948C8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63633" y="1286455"/>
            <a:ext cx="1580452" cy="2258486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F9BFE9A-C70B-9F6F-2064-E9AC402E58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27337" y="1263399"/>
            <a:ext cx="1634732" cy="230258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685147BF-BEA0-CB41-57F0-EB62FC44282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81997" y="5891173"/>
            <a:ext cx="1972983" cy="75290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28FB624E-AFD6-2FBF-0D55-D08DC2DC5CE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93911" y="1236562"/>
            <a:ext cx="1620700" cy="23025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14EEC8-FF25-FC48-E7C6-C7EE422973C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40252" y="651629"/>
            <a:ext cx="497925" cy="4979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BF37E06-1E3C-CCF7-EDF7-A99B19F06F6F}"/>
              </a:ext>
            </a:extLst>
          </p:cNvPr>
          <p:cNvSpPr txBox="1"/>
          <p:nvPr/>
        </p:nvSpPr>
        <p:spPr>
          <a:xfrm>
            <a:off x="2156798" y="3523926"/>
            <a:ext cx="1616380" cy="351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</a:t>
            </a:r>
            <a:r>
              <a:rPr lang="lt-LT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lang="en-US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ųsti PDF</a:t>
            </a:r>
            <a:endParaRPr lang="en-US" sz="1600" b="1" kern="100" dirty="0">
              <a:solidFill>
                <a:srgbClr val="00B05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9B4B51-B141-9AD9-A975-10C96B9591FD}"/>
              </a:ext>
            </a:extLst>
          </p:cNvPr>
          <p:cNvSpPr txBox="1"/>
          <p:nvPr/>
        </p:nvSpPr>
        <p:spPr>
          <a:xfrm>
            <a:off x="4065952" y="3523926"/>
            <a:ext cx="1605226" cy="351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</a:t>
            </a:r>
            <a:r>
              <a:rPr lang="lt-LT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lang="en-US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ųsti PDF</a:t>
            </a:r>
            <a:endParaRPr lang="en-US" sz="1600" b="1" kern="100" dirty="0">
              <a:solidFill>
                <a:srgbClr val="00B05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FE0B679-503F-87B8-CE77-85E4EA6539A8}"/>
              </a:ext>
            </a:extLst>
          </p:cNvPr>
          <p:cNvSpPr txBox="1"/>
          <p:nvPr/>
        </p:nvSpPr>
        <p:spPr>
          <a:xfrm>
            <a:off x="6029337" y="3523926"/>
            <a:ext cx="1572470" cy="351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</a:t>
            </a:r>
            <a:r>
              <a:rPr lang="lt-LT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lang="en-US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ųsti PDF</a:t>
            </a:r>
            <a:endParaRPr lang="en-US" sz="1600" b="1" kern="100" dirty="0">
              <a:solidFill>
                <a:srgbClr val="00B05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E475403E-B926-22CD-390B-0EE31B026FF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993911" y="4043455"/>
            <a:ext cx="1639278" cy="2337489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136B029B-FC69-4165-52BA-988FC9E354E6}"/>
              </a:ext>
            </a:extLst>
          </p:cNvPr>
          <p:cNvSpPr txBox="1"/>
          <p:nvPr/>
        </p:nvSpPr>
        <p:spPr>
          <a:xfrm>
            <a:off x="10049968" y="3539142"/>
            <a:ext cx="1669290" cy="351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</a:t>
            </a:r>
            <a:r>
              <a:rPr lang="lt-LT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lang="en-US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ųsti PDF</a:t>
            </a:r>
            <a:endParaRPr lang="en-US" sz="1600" b="1" kern="100" dirty="0">
              <a:solidFill>
                <a:srgbClr val="00B05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161C3B7-1775-6206-B2A6-9B4E03205709}"/>
              </a:ext>
            </a:extLst>
          </p:cNvPr>
          <p:cNvSpPr txBox="1"/>
          <p:nvPr/>
        </p:nvSpPr>
        <p:spPr>
          <a:xfrm>
            <a:off x="8057758" y="3539142"/>
            <a:ext cx="1572470" cy="351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Atsisiųsti PDF</a:t>
            </a:r>
            <a:endParaRPr lang="en-US" sz="1600" b="1" kern="100" dirty="0">
              <a:solidFill>
                <a:srgbClr val="00B05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76B038F-98D4-5683-F070-18428D507F0A}"/>
              </a:ext>
            </a:extLst>
          </p:cNvPr>
          <p:cNvSpPr txBox="1"/>
          <p:nvPr/>
        </p:nvSpPr>
        <p:spPr>
          <a:xfrm>
            <a:off x="2166608" y="6334644"/>
            <a:ext cx="1688878" cy="351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Atsisiųsti PDF</a:t>
            </a:r>
            <a:endParaRPr lang="en-US" sz="1600" b="1" kern="100" dirty="0">
              <a:solidFill>
                <a:srgbClr val="00B05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E42C1D8-DD51-FF40-C1BC-65ED244E845C}"/>
              </a:ext>
            </a:extLst>
          </p:cNvPr>
          <p:cNvSpPr txBox="1"/>
          <p:nvPr/>
        </p:nvSpPr>
        <p:spPr>
          <a:xfrm>
            <a:off x="4094666" y="6387902"/>
            <a:ext cx="1664498" cy="351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Atsisiųsti PDF</a:t>
            </a:r>
            <a:endParaRPr lang="en-US" sz="1600" b="1" kern="100" dirty="0">
              <a:solidFill>
                <a:srgbClr val="00B05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E4CE420-44D5-C5A5-5EC9-C76E59A0F76D}"/>
              </a:ext>
            </a:extLst>
          </p:cNvPr>
          <p:cNvSpPr txBox="1"/>
          <p:nvPr/>
        </p:nvSpPr>
        <p:spPr>
          <a:xfrm>
            <a:off x="6110810" y="6397773"/>
            <a:ext cx="1664498" cy="351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Atsisiųsti PDF</a:t>
            </a:r>
            <a:endParaRPr lang="en-US" sz="1600" b="1" kern="100" dirty="0">
              <a:solidFill>
                <a:srgbClr val="00B05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16F3B8A-7AB5-6591-62E1-ECEA97C8B877}"/>
              </a:ext>
            </a:extLst>
          </p:cNvPr>
          <p:cNvSpPr txBox="1"/>
          <p:nvPr/>
        </p:nvSpPr>
        <p:spPr>
          <a:xfrm>
            <a:off x="8115420" y="6343553"/>
            <a:ext cx="1577392" cy="351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Atsisiųsti PDF</a:t>
            </a:r>
            <a:endParaRPr lang="en-US" sz="1600" b="1" kern="100" dirty="0">
              <a:solidFill>
                <a:srgbClr val="00B05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338C1BA-E681-9276-3FB0-A66C0DCB77B8}"/>
              </a:ext>
            </a:extLst>
          </p:cNvPr>
          <p:cNvSpPr txBox="1"/>
          <p:nvPr/>
        </p:nvSpPr>
        <p:spPr>
          <a:xfrm>
            <a:off x="10054761" y="6351213"/>
            <a:ext cx="1664497" cy="351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b="1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Atsisiųsti PDF</a:t>
            </a:r>
            <a:endParaRPr lang="en-US" sz="1600" b="1" kern="100" dirty="0">
              <a:solidFill>
                <a:srgbClr val="00B05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80720E-F55E-CD81-703B-6DCB6B2D3459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84334" y="4577056"/>
            <a:ext cx="1193799" cy="1193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5475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A886354-5870-1BE1-F71E-B7C11F7C4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80" y="138957"/>
            <a:ext cx="5427406" cy="870154"/>
          </a:xfrm>
        </p:spPr>
        <p:txBody>
          <a:bodyPr>
            <a:normAutofit fontScale="90000"/>
          </a:bodyPr>
          <a:lstStyle/>
          <a:p>
            <a:r>
              <a:rPr lang="lt-LT" sz="32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MUKIS</a:t>
            </a:r>
            <a:r>
              <a:rPr lang="lt-LT" sz="28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800" b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lt-LT" sz="28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800" b="1" dirty="0">
                <a:latin typeface="Arial" panose="020B0604020202020204" pitchFamily="34" charset="0"/>
                <a:cs typeface="Arial" panose="020B0604020202020204" pitchFamily="34" charset="0"/>
              </a:rPr>
              <a:t>Mokiniams / Mokymosi ir praktikos galimybės 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BE0A84-E462-4F91-C068-7CFC1E8BF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282" y="1133741"/>
            <a:ext cx="4748981" cy="39037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0FA1856-7DB5-56F2-9ED5-E0D3DC441055}"/>
              </a:ext>
            </a:extLst>
          </p:cNvPr>
          <p:cNvSpPr txBox="1"/>
          <p:nvPr/>
        </p:nvSpPr>
        <p:spPr>
          <a:xfrm>
            <a:off x="611282" y="5162121"/>
            <a:ext cx="5138903" cy="1523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SAVANORYSTĖ</a:t>
            </a:r>
            <a:r>
              <a:rPr lang="lt-LT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https://mukis.lt/mokiniams/mokymosi-ir-praktikos-galimybes/savanoryste-1</a:t>
            </a:r>
            <a:r>
              <a:rPr lang="lt-L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600"/>
              </a:spcBef>
            </a:pPr>
            <a:r>
              <a:rPr lang="lt-LT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JAUNIMO ORGANIZACIJOS: </a:t>
            </a:r>
          </a:p>
          <a:p>
            <a:r>
              <a:rPr lang="lt-L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https://mukis.lt/mokiniams/mokymosi-ir-praktikos-galimybes/jaunimo-organizacijos</a:t>
            </a:r>
            <a:r>
              <a:rPr lang="lt-L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1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BE08425-6DAF-7521-454D-76D607075C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5182" y="255640"/>
            <a:ext cx="6256754" cy="373610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EF8665D-B878-7587-B98E-0A64DD18A7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1631" y="4070554"/>
            <a:ext cx="6270304" cy="269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1066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AF9B1-E8F4-EC94-6CAD-7E44BF2D8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666" y="128058"/>
            <a:ext cx="4241800" cy="803275"/>
          </a:xfrm>
        </p:spPr>
        <p:txBody>
          <a:bodyPr>
            <a:normAutofit/>
          </a:bodyPr>
          <a:lstStyle/>
          <a:p>
            <a:r>
              <a:rPr lang="lt-LT" sz="40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MUKIS</a:t>
            </a:r>
            <a:r>
              <a:rPr lang="lt-LT" sz="3600" b="1" dirty="0">
                <a:latin typeface="Arial" panose="020B0604020202020204" pitchFamily="34" charset="0"/>
                <a:cs typeface="Arial" panose="020B0604020202020204" pitchFamily="34" charset="0"/>
              </a:rPr>
              <a:t> renginiai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70E991-749E-0514-39F2-4CCEDCC13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97" y="956733"/>
            <a:ext cx="3724876" cy="53584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3C01D19-22F3-7B12-6D5C-CB54FBBFDF1F}"/>
              </a:ext>
            </a:extLst>
          </p:cNvPr>
          <p:cNvSpPr txBox="1"/>
          <p:nvPr/>
        </p:nvSpPr>
        <p:spPr>
          <a:xfrm>
            <a:off x="1396888" y="6391388"/>
            <a:ext cx="282786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https://mukis.lt/renginiai-1</a:t>
            </a:r>
            <a:r>
              <a:rPr lang="lt-LT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9756D20-CFA2-6BD5-4F10-EF2FAF2F9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0000" y="5833533"/>
            <a:ext cx="2997562" cy="8044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936504F-12C6-D99D-BFEE-80D00E4E11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8744" y="771708"/>
            <a:ext cx="5598171" cy="486709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FD6F6DD-B96E-9DA5-561F-7C876D68B3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8744" y="220039"/>
            <a:ext cx="5611048" cy="55166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1E823F0-5019-CD57-96E1-56CA75536FFE}"/>
              </a:ext>
            </a:extLst>
          </p:cNvPr>
          <p:cNvSpPr txBox="1"/>
          <p:nvPr/>
        </p:nvSpPr>
        <p:spPr>
          <a:xfrm>
            <a:off x="6629400" y="5730804"/>
            <a:ext cx="39831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MUKIS renginių archyvas mokiniams </a:t>
            </a:r>
            <a:r>
              <a:rPr lang="lt-LT" sz="1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ČIA</a:t>
            </a:r>
            <a:r>
              <a:rPr lang="lt-LT" sz="1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A990166-7645-F6EB-9EA1-BCEC75B5A270}"/>
              </a:ext>
            </a:extLst>
          </p:cNvPr>
          <p:cNvSpPr txBox="1"/>
          <p:nvPr/>
        </p:nvSpPr>
        <p:spPr>
          <a:xfrm>
            <a:off x="6655029" y="604868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MUKIS renginių archyvas tėvams </a:t>
            </a:r>
            <a:r>
              <a:rPr lang="lt-LT" sz="1800" b="1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ČIA</a:t>
            </a:r>
            <a:r>
              <a:rPr lang="lt-L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2C3BB20-C0B4-97BC-FE46-5E78AA38969B}"/>
              </a:ext>
            </a:extLst>
          </p:cNvPr>
          <p:cNvSpPr txBox="1"/>
          <p:nvPr/>
        </p:nvSpPr>
        <p:spPr>
          <a:xfrm>
            <a:off x="5952067" y="642009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MUKIS renginių archyvas karjeros specialistams </a:t>
            </a:r>
            <a:r>
              <a:rPr lang="lt-LT" sz="1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ČIA</a:t>
            </a:r>
            <a:r>
              <a:rPr lang="lt-L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2940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FF9F8DA-0EE3-C38A-9F60-B85B5652B395}"/>
              </a:ext>
            </a:extLst>
          </p:cNvPr>
          <p:cNvSpPr txBox="1">
            <a:spLocks/>
          </p:cNvSpPr>
          <p:nvPr/>
        </p:nvSpPr>
        <p:spPr>
          <a:xfrm>
            <a:off x="446191" y="312202"/>
            <a:ext cx="6657799" cy="57359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lt-LT" sz="3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Profesinio orientavimo naujienos  </a:t>
            </a:r>
            <a:endParaRPr lang="en-US" sz="3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19D864-C5EE-8744-D0BE-6A805B6C5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60" y="1055373"/>
            <a:ext cx="6239746" cy="5430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A6BFE1-81AD-89D8-B0DA-B970D718E1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847" y="1666028"/>
            <a:ext cx="6239746" cy="189186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FA4F776-E5B8-43EC-596A-564DF9AA0D2B}"/>
              </a:ext>
            </a:extLst>
          </p:cNvPr>
          <p:cNvSpPr txBox="1"/>
          <p:nvPr/>
        </p:nvSpPr>
        <p:spPr>
          <a:xfrm>
            <a:off x="2343035" y="3565131"/>
            <a:ext cx="24973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https://mukis.lt/naujienos</a:t>
            </a:r>
            <a:r>
              <a:rPr lang="lt-LT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412CDD6-5A5E-FA55-5878-1191967671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458" y="4242839"/>
            <a:ext cx="2737341" cy="20667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DE1CB32-EE8E-F5C2-AFA0-B9114A598B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5974" y="4236743"/>
            <a:ext cx="2011854" cy="2078916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BA8EF83-6989-EF1B-9196-5631CA22C091}"/>
              </a:ext>
            </a:extLst>
          </p:cNvPr>
          <p:cNvSpPr txBox="1">
            <a:spLocks/>
          </p:cNvSpPr>
          <p:nvPr/>
        </p:nvSpPr>
        <p:spPr>
          <a:xfrm>
            <a:off x="671006" y="6518286"/>
            <a:ext cx="3104085" cy="4538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2D4C"/>
                </a:solidFill>
                <a:latin typeface="Roboto Lt" pitchFamily="2" charset="0"/>
                <a:ea typeface="Roboto Lt" pitchFamily="2" charset="0"/>
                <a:cs typeface="+mj-cs"/>
              </a:defRPr>
            </a:lvl1pPr>
          </a:lstStyle>
          <a:p>
            <a:pPr algn="ctr"/>
            <a:r>
              <a:rPr lang="lt-LT" sz="72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MUKIS</a:t>
            </a:r>
            <a:r>
              <a:rPr lang="lt-LT" sz="6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6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Facebook</a:t>
            </a:r>
            <a:endParaRPr lang="lt-LT" sz="6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br>
              <a:rPr lang="lt-LT" sz="7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lt-LT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lt-LT" sz="3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56AAD95-7B2E-6900-AD3B-DEF759918E08}"/>
              </a:ext>
            </a:extLst>
          </p:cNvPr>
          <p:cNvSpPr txBox="1">
            <a:spLocks/>
          </p:cNvSpPr>
          <p:nvPr/>
        </p:nvSpPr>
        <p:spPr>
          <a:xfrm>
            <a:off x="3800746" y="6518286"/>
            <a:ext cx="2442310" cy="5875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92D4C"/>
                </a:solidFill>
                <a:latin typeface="Roboto Lt" pitchFamily="2" charset="0"/>
                <a:ea typeface="Roboto Lt" pitchFamily="2" charset="0"/>
                <a:cs typeface="+mj-cs"/>
              </a:defRPr>
            </a:lvl1pPr>
          </a:lstStyle>
          <a:p>
            <a:pPr algn="ctr"/>
            <a:r>
              <a:rPr lang="lt-LT" sz="18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MUKIS</a:t>
            </a:r>
            <a:r>
              <a:rPr lang="lt-LT" sz="16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 </a:t>
            </a:r>
            <a:endParaRPr lang="lt-LT" sz="1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br>
              <a:rPr lang="lt-LT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lt-L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A89920D-D0BD-14C2-3FCF-DB75E2C5EA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07739" y="6182213"/>
            <a:ext cx="4304905" cy="5629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DA7BF5-1A52-BF40-4322-B1B96CCD944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7739" y="1055373"/>
            <a:ext cx="4304904" cy="512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6565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B3978E7-885B-0000-FC5A-B99E1380D352}"/>
              </a:ext>
            </a:extLst>
          </p:cNvPr>
          <p:cNvSpPr txBox="1">
            <a:spLocks/>
          </p:cNvSpPr>
          <p:nvPr/>
        </p:nvSpPr>
        <p:spPr>
          <a:xfrm>
            <a:off x="4174493" y="2791678"/>
            <a:ext cx="6017183" cy="357539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Lietuvos neformaliojo </a:t>
            </a:r>
            <a:r>
              <a:rPr lang="lt-LT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</a:t>
            </a: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vietimo agent</a:t>
            </a:r>
            <a:r>
              <a:rPr lang="lt-LT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ū</a:t>
            </a: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lt-LT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(LINEŠA)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lt-LT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Ugdymo karjerai skyrius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lt-LT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Mindaugo g. 12, Vilnius</a:t>
            </a:r>
          </a:p>
          <a:p>
            <a:pPr marL="0" indent="0" algn="ctr">
              <a:spcBef>
                <a:spcPts val="2400"/>
              </a:spcBef>
              <a:buFont typeface="Arial" panose="020B0604020202020204" pitchFamily="34" charset="0"/>
              <a:buNone/>
            </a:pPr>
            <a:r>
              <a:rPr lang="lt-LT" sz="18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</a:t>
            </a:r>
            <a:r>
              <a:rPr lang="en-US" sz="18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@mukis.lt</a:t>
            </a:r>
            <a:endParaRPr lang="en-US" sz="1800" b="1" dirty="0">
              <a:solidFill>
                <a:srgbClr val="FF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+370 607 678 83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lt-LT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2400" b="1" dirty="0">
              <a:solidFill>
                <a:srgbClr val="FF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t-LT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6E1287-9AE7-29C0-48FA-A09A3080F12F}"/>
              </a:ext>
            </a:extLst>
          </p:cNvPr>
          <p:cNvSpPr txBox="1">
            <a:spLocks/>
          </p:cNvSpPr>
          <p:nvPr/>
        </p:nvSpPr>
        <p:spPr>
          <a:xfrm>
            <a:off x="1025616" y="1307930"/>
            <a:ext cx="9387348" cy="9622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+mj-cs"/>
              </a:defRPr>
            </a:lvl1pPr>
          </a:lstStyle>
          <a:p>
            <a:r>
              <a:rPr lang="lt-LT" b="1" dirty="0">
                <a:latin typeface="Arial" panose="020B0604020202020204" pitchFamily="34" charset="0"/>
                <a:cs typeface="Arial" panose="020B0604020202020204" pitchFamily="34" charset="0"/>
              </a:rPr>
              <a:t>Bendraukime ir bendradarbiaukime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AB3744-7B7E-AB3C-7BA4-4413C1D23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309" y="2541094"/>
            <a:ext cx="3417184" cy="227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782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e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87108fe-728a-4403-99e0-ad7ff8c8cab3">
      <Terms xmlns="http://schemas.microsoft.com/office/infopath/2007/PartnerControls"/>
    </lcf76f155ced4ddcb4097134ff3c332f>
    <TaxCatchAll xmlns="1b0a61a9-c0d1-478f-a31a-4039f029bba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185CA9726FD94FA2F576F8F14BE75A" ma:contentTypeVersion="11" ma:contentTypeDescription="Create a new document." ma:contentTypeScope="" ma:versionID="9ac9c16efb86b54b39f5b803d4a84de4">
  <xsd:schema xmlns:xsd="http://www.w3.org/2001/XMLSchema" xmlns:xs="http://www.w3.org/2001/XMLSchema" xmlns:p="http://schemas.microsoft.com/office/2006/metadata/properties" xmlns:ns2="c87108fe-728a-4403-99e0-ad7ff8c8cab3" xmlns:ns3="1b0a61a9-c0d1-478f-a31a-4039f029bba4" targetNamespace="http://schemas.microsoft.com/office/2006/metadata/properties" ma:root="true" ma:fieldsID="12350e70efe9283a89a5510f3a46fcc7" ns2:_="" ns3:_="">
    <xsd:import namespace="c87108fe-728a-4403-99e0-ad7ff8c8cab3"/>
    <xsd:import namespace="1b0a61a9-c0d1-478f-a31a-4039f029bb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7108fe-728a-4403-99e0-ad7ff8c8ca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77744316-5294-4e85-944f-0c3a0c1f307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0a61a9-c0d1-478f-a31a-4039f029bba4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66c4d58d-d2ec-4c61-9f6b-7865431b2a3e}" ma:internalName="TaxCatchAll" ma:showField="CatchAllData" ma:web="1b0a61a9-c0d1-478f-a31a-4039f029bb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33F3E4-E2FB-4BF0-AC0E-21BE012EF2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72643B-D241-401D-BE98-83F73026B5C1}">
  <ds:schemaRefs>
    <ds:schemaRef ds:uri="http://schemas.microsoft.com/office/2006/metadata/properties"/>
    <ds:schemaRef ds:uri="http://schemas.microsoft.com/office/infopath/2007/PartnerControls"/>
    <ds:schemaRef ds:uri="c87108fe-728a-4403-99e0-ad7ff8c8cab3"/>
    <ds:schemaRef ds:uri="1b0a61a9-c0d1-478f-a31a-4039f029bba4"/>
  </ds:schemaRefs>
</ds:datastoreItem>
</file>

<file path=customXml/itemProps3.xml><?xml version="1.0" encoding="utf-8"?>
<ds:datastoreItem xmlns:ds="http://schemas.openxmlformats.org/officeDocument/2006/customXml" ds:itemID="{501ECEEE-E176-46CE-A146-2BE64DFCF2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7108fe-728a-4403-99e0-ad7ff8c8cab3"/>
    <ds:schemaRef ds:uri="1b0a61a9-c0d1-478f-a31a-4039f029bba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10089</TotalTime>
  <Words>1631</Words>
  <Application>Microsoft Office PowerPoint</Application>
  <PresentationFormat>Widescreen</PresentationFormat>
  <Paragraphs>210</Paragraphs>
  <Slides>29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29</vt:i4>
      </vt:variant>
    </vt:vector>
  </HeadingPairs>
  <TitlesOfParts>
    <vt:vector size="40" baseType="lpstr">
      <vt:lpstr>Aptos</vt:lpstr>
      <vt:lpstr>Arial</vt:lpstr>
      <vt:lpstr>Calibri</vt:lpstr>
      <vt:lpstr>Calibri Light</vt:lpstr>
      <vt:lpstr>Roboto Lt</vt:lpstr>
      <vt:lpstr>Roboto Th</vt:lpstr>
      <vt:lpstr>Wingdings</vt:lpstr>
      <vt:lpstr>Office Theme</vt:lpstr>
      <vt:lpstr>3_Custom Design</vt:lpstr>
      <vt:lpstr>2_Custom Design</vt:lpstr>
      <vt:lpstr>1_Custom Design</vt:lpstr>
      <vt:lpstr> </vt:lpstr>
      <vt:lpstr>Socialinė-pilietinė veikla &amp; profesinis veiklinimas </vt:lpstr>
      <vt:lpstr>PowerPoint Presentation</vt:lpstr>
      <vt:lpstr>Profesinis veiklinimas – integrali PO dalis</vt:lpstr>
      <vt:lpstr>PO paslaugų planas mokslo metams</vt:lpstr>
      <vt:lpstr>Kada mokinės (-io) profesinis veiklinimas gali būti įskaitytas kaip socialinė-pilietinė veikla?</vt:lpstr>
      <vt:lpstr>Tinkami profesinio veiklinimo pavyzdžiai</vt:lpstr>
      <vt:lpstr>PowerPoint Presentation</vt:lpstr>
      <vt:lpstr>Kaip 4K modelis atsirado mokykloje? </vt:lpstr>
      <vt:lpstr>4K modelio išbandymas (I)   Bendrojo ugdymo mokyklose (2022-2023 m. m.) </vt:lpstr>
      <vt:lpstr>Bendrojo ugdymo mokyklų rezultatai (I) (2022-2023 m. m.)  </vt:lpstr>
      <vt:lpstr>Bendrojo ugdymo mokyklų rezultatai (II) (2022-2023 m. m.)  </vt:lpstr>
      <vt:lpstr>Bendrojo ugdymo mokyklų rezultatai (III) (2022-2023 m. m.)  </vt:lpstr>
      <vt:lpstr>PowerPoint Presentation</vt:lpstr>
      <vt:lpstr>4K modelio išbandymas (II)  Profesinio mokymo įstaigose (2025-2029 m.)</vt:lpstr>
      <vt:lpstr>Profesinio mokymo įstaigų rezultatai (I) (2025-2026 m. m.)</vt:lpstr>
      <vt:lpstr>4K veiklų įgyvendinimo metu patobulintos mokinių bendrosios kompetencijos</vt:lpstr>
      <vt:lpstr>PowerPoint Presentation</vt:lpstr>
      <vt:lpstr>PowerPoint Presentation</vt:lpstr>
      <vt:lpstr>4K modelio taikymo galimybės praktikoje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MUKIS / Mokiniams / Mokymosi ir praktikos galimybės </vt:lpstr>
      <vt:lpstr>MUKIS renginiai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Vitalija Paurienė</cp:lastModifiedBy>
  <cp:revision>138</cp:revision>
  <dcterms:created xsi:type="dcterms:W3CDTF">2023-10-20T06:53:08Z</dcterms:created>
  <dcterms:modified xsi:type="dcterms:W3CDTF">2026-10-21T07:28:56Z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0x01010006185CA9726FD94FA2F576F8F14BE75A</vt:lpwstr>
  </property>
</Properties>
</file>